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1.xml" ContentType="application/vnd.openxmlformats-officedocument.presentationml.notesSlide+xml"/>
  <Override PartName="/ppt/tags/tag87.xml" ContentType="application/vnd.openxmlformats-officedocument.presentationml.tags+xml"/>
  <Override PartName="/ppt/notesSlides/notesSlide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.xml" ContentType="application/vnd.openxmlformats-officedocument.presentationml.notesSlide+xml"/>
  <Override PartName="/ppt/tags/tag90.xml" ContentType="application/vnd.openxmlformats-officedocument.presentationml.tags+xml"/>
  <Override PartName="/ppt/notesSlides/notesSlide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6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8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9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10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11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notesSlides/notesSlide12.xml" ContentType="application/vnd.openxmlformats-officedocument.presentationml.notesSlid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13.xml" ContentType="application/vnd.openxmlformats-officedocument.presentationml.notesSlid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4.xml" ContentType="application/vnd.openxmlformats-officedocument.presentationml.notesSlide+xml"/>
  <Override PartName="/ppt/tags/tag156.xml" ContentType="application/vnd.openxmlformats-officedocument.presentationml.tags+xml"/>
  <Override PartName="/ppt/notesSlides/notesSlide15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16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17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18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19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20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21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22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23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24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25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26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27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28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2"/>
  </p:sldMasterIdLst>
  <p:notesMasterIdLst>
    <p:notesMasterId r:id="rId33"/>
  </p:notesMasterIdLst>
  <p:handoutMasterIdLst>
    <p:handoutMasterId r:id="rId34"/>
  </p:handoutMasterIdLst>
  <p:sldIdLst>
    <p:sldId id="256" r:id="rId3"/>
    <p:sldId id="269" r:id="rId4"/>
    <p:sldId id="297" r:id="rId5"/>
    <p:sldId id="271" r:id="rId6"/>
    <p:sldId id="298" r:id="rId7"/>
    <p:sldId id="274" r:id="rId8"/>
    <p:sldId id="276" r:id="rId9"/>
    <p:sldId id="278" r:id="rId10"/>
    <p:sldId id="284" r:id="rId11"/>
    <p:sldId id="277" r:id="rId12"/>
    <p:sldId id="285" r:id="rId13"/>
    <p:sldId id="279" r:id="rId14"/>
    <p:sldId id="313" r:id="rId15"/>
    <p:sldId id="314" r:id="rId16"/>
    <p:sldId id="286" r:id="rId17"/>
    <p:sldId id="299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9" r:id="rId26"/>
    <p:sldId id="330" r:id="rId27"/>
    <p:sldId id="331" r:id="rId28"/>
    <p:sldId id="300" r:id="rId29"/>
    <p:sldId id="301" r:id="rId30"/>
    <p:sldId id="275" r:id="rId31"/>
    <p:sldId id="273" r:id="rId32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8" userDrawn="1">
          <p15:clr>
            <a:srgbClr val="A4A3A4"/>
          </p15:clr>
        </p15:guide>
        <p15:guide id="2" pos="38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E9"/>
    <a:srgbClr val="FFFFFF"/>
    <a:srgbClr val="000DD8"/>
    <a:srgbClr val="4874CB"/>
    <a:srgbClr val="0022D9"/>
    <a:srgbClr val="44C7FE"/>
    <a:srgbClr val="38FFFC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302" y="96"/>
      </p:cViewPr>
      <p:guideLst>
        <p:guide orient="horz" pos="2098"/>
        <p:guide pos="38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我们利用大模型实现了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助手，该助手可以实现的模型的本地部署与远程调用。如右上角的图所示，我们可以使用大模型直接与后端进行交互，实现管理中心的快捷管理。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同时为了更好的处理可信计算相关的任务，我们利用检索增强技术，结合了国内外可信计算相关标准与规范，形成了</a:t>
            </a:r>
            <a:r>
              <a:rPr lang="zh-CN" altLang="en-US">
                <a:solidFill>
                  <a:srgbClr val="4874CB"/>
                </a:solidFill>
                <a:sym typeface="+mn-ea"/>
              </a:rPr>
              <a:t>基于BMC+服务器可信节点的相关知识库。</a:t>
            </a:r>
            <a:r>
              <a:rPr lang="zh-CN" altLang="en-US">
                <a:sym typeface="+mn-ea"/>
              </a:rPr>
              <a:t>针对用户的输入，通过与存储在</a:t>
            </a:r>
            <a:r>
              <a:rPr lang="zh-CN" altLang="en-US">
                <a:solidFill>
                  <a:srgbClr val="4874CB"/>
                </a:solidFill>
                <a:sym typeface="+mn-ea"/>
              </a:rPr>
              <a:t>向量数据库</a:t>
            </a:r>
            <a:r>
              <a:rPr lang="zh-CN" altLang="en-US">
                <a:sym typeface="+mn-ea"/>
              </a:rPr>
              <a:t>中的知识库进行比较，筛选出相似的知识块，利用重排序模型选出最相似的知识与输入结合交给模型进行输出。</a:t>
            </a:r>
          </a:p>
          <a:p>
            <a:r>
              <a:rPr lang="zh-CN" altLang="en-US">
                <a:sym typeface="+mn-ea"/>
              </a:rPr>
              <a:t>在运行过程中的数据我们也将其进行了存储，通过构建安全基线数据库，更好地评判可信性。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这里展示了我们部分知识库，图中展示的知识库的文档是</a:t>
            </a:r>
            <a:r>
              <a:rPr lang="en-US" altLang="zh-CN">
                <a:sym typeface="+mn-ea"/>
              </a:rPr>
              <a:t>TCG</a:t>
            </a:r>
            <a:r>
              <a:rPr lang="zh-CN" altLang="en-US">
                <a:sym typeface="+mn-ea"/>
              </a:rPr>
              <a:t>可信计算组可信平台模块规范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构建好数据库之后，可以针对可信计算相关的问题进行问答。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左图询问了一个函数的接口参数，模型通过检索知识库后给出答案，与文档中的内容进行对比，可以发现模型的确从海量的数据中筛选到了回答问题所必须的知识。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下面我们实机对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助手进行演示。</a:t>
            </a:r>
            <a:br>
              <a:rPr lang="zh-CN" altLang="en-US">
                <a:sym typeface="+mn-ea"/>
              </a:rPr>
            </a:br>
            <a:r>
              <a:rPr lang="zh-CN" altLang="en-US">
                <a:sym typeface="+mn-ea"/>
              </a:rPr>
              <a:t>首先是对后端的操作，询问当前的机器列表</a:t>
            </a:r>
            <a:endParaRPr lang="zh-CN" altLang="en-US"/>
          </a:p>
          <a:p>
            <a:r>
              <a:rPr lang="zh-CN" altLang="en-US">
                <a:sym typeface="+mn-ea"/>
              </a:rPr>
              <a:t>接下来是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界面的展示以及检索增强问答的展示，这里刚刚在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中进行了展示，我就跳过了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Privacy CA</a:t>
            </a:r>
            <a:r>
              <a:rPr lang="zh-CN" altLang="en-US"/>
              <a:t>就是可信第三方，用来验证</a:t>
            </a:r>
            <a:r>
              <a:rPr lang="en-US" altLang="zh-CN"/>
              <a:t>TPM</a:t>
            </a:r>
            <a:r>
              <a:rPr lang="zh-CN" altLang="en-US"/>
              <a:t>平台的证书是否合法，以此来判断</a:t>
            </a:r>
            <a:r>
              <a:rPr lang="en-US" altLang="zh-CN"/>
              <a:t>TPM</a:t>
            </a:r>
            <a:r>
              <a:rPr lang="zh-CN" altLang="en-US"/>
              <a:t>本身是否可信，</a:t>
            </a:r>
            <a:r>
              <a:rPr lang="en-US" altLang="zh-CN"/>
              <a:t>TPM</a:t>
            </a:r>
            <a:r>
              <a:rPr lang="zh-CN" altLang="en-US"/>
              <a:t>本身可信了，才有信任链传递的意义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Privacy CA</a:t>
            </a:r>
            <a:r>
              <a:rPr lang="zh-CN" altLang="en-US"/>
              <a:t>就是可信第三方，用来验证</a:t>
            </a:r>
            <a:r>
              <a:rPr lang="en-US" altLang="zh-CN"/>
              <a:t>TPM</a:t>
            </a:r>
            <a:r>
              <a:rPr lang="zh-CN" altLang="en-US"/>
              <a:t>平台的证书是否合法，以此来判断</a:t>
            </a:r>
            <a:r>
              <a:rPr lang="en-US" altLang="zh-CN"/>
              <a:t>TPM</a:t>
            </a:r>
            <a:r>
              <a:rPr lang="zh-CN" altLang="en-US"/>
              <a:t>本身是否可信，</a:t>
            </a:r>
            <a:r>
              <a:rPr lang="en-US" altLang="zh-CN"/>
              <a:t>TPM</a:t>
            </a:r>
            <a:r>
              <a:rPr lang="zh-CN" altLang="en-US"/>
              <a:t>本身可信了，才有信任链传递的意义</a:t>
            </a: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小助手虽然能够提高管理员的便利性，但并未对系统安全性有本质上的提升，我们知道，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不能作为系统安全的试金石，但是我们希望大模型能在服务器</a:t>
            </a:r>
            <a:r>
              <a:rPr lang="en-US" altLang="zh-CN">
                <a:sym typeface="+mn-ea"/>
              </a:rPr>
              <a:t>+BMC</a:t>
            </a:r>
            <a:r>
              <a:rPr lang="zh-CN" altLang="en-US">
                <a:sym typeface="+mn-ea"/>
              </a:rPr>
              <a:t>场景下的集群可信管理提供更多的便利。</a:t>
            </a:r>
            <a:endParaRPr lang="zh-CN" altLang="en-US"/>
          </a:p>
          <a:p>
            <a:r>
              <a:rPr lang="zh-CN" altLang="en-US">
                <a:sym typeface="+mn-ea"/>
              </a:rPr>
              <a:t>在传统的远程证明模型中，系统的可信其实完全依赖于</a:t>
            </a:r>
            <a:r>
              <a:rPr lang="en-US" altLang="zh-CN">
                <a:sym typeface="+mn-ea"/>
              </a:rPr>
              <a:t>Privacy CA</a:t>
            </a:r>
            <a:r>
              <a:rPr lang="zh-CN" altLang="en-US">
                <a:sym typeface="+mn-ea"/>
              </a:rPr>
              <a:t>的信任，如果</a:t>
            </a:r>
            <a:r>
              <a:rPr lang="en-US" altLang="zh-CN">
                <a:sym typeface="+mn-ea"/>
              </a:rPr>
              <a:t>Privacy CA</a:t>
            </a:r>
            <a:r>
              <a:rPr lang="zh-CN" altLang="en-US">
                <a:sym typeface="+mn-ea"/>
              </a:rPr>
              <a:t>与黑客达成一致，则系统的可信则立即烟消云散，因此我们希望使用</a:t>
            </a:r>
            <a:r>
              <a:rPr lang="en-US" altLang="zh-CN">
                <a:sym typeface="+mn-ea"/>
              </a:rPr>
              <a:t> “</a:t>
            </a:r>
            <a:r>
              <a:rPr lang="zh-CN" altLang="en-US">
                <a:sym typeface="+mn-ea"/>
              </a:rPr>
              <a:t>公平公正</a:t>
            </a:r>
            <a:r>
              <a:rPr lang="en-US" altLang="zh-CN">
                <a:sym typeface="+mn-ea"/>
              </a:rPr>
              <a:t>”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，降低</a:t>
            </a:r>
            <a:r>
              <a:rPr lang="en-US" altLang="zh-CN">
                <a:sym typeface="+mn-ea"/>
              </a:rPr>
              <a:t>Privacy CA</a:t>
            </a:r>
            <a:r>
              <a:rPr lang="zh-CN" altLang="en-US">
                <a:sym typeface="+mn-ea"/>
              </a:rPr>
              <a:t>失信的风险。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、虽然赛方不对</a:t>
            </a:r>
            <a:r>
              <a:rPr lang="en-US" altLang="zh-CN">
                <a:sym typeface="+mn-ea"/>
              </a:rPr>
              <a:t>UEFI</a:t>
            </a:r>
            <a:r>
              <a:rPr lang="zh-CN" altLang="en-US">
                <a:sym typeface="+mn-ea"/>
              </a:rPr>
              <a:t>可信启动做要求，但是我们认为</a:t>
            </a:r>
            <a:r>
              <a:rPr lang="en-US" altLang="zh-CN">
                <a:sym typeface="+mn-ea"/>
              </a:rPr>
              <a:t>UEFI</a:t>
            </a:r>
            <a:r>
              <a:rPr lang="zh-CN" altLang="en-US">
                <a:sym typeface="+mn-ea"/>
              </a:rPr>
              <a:t>可信启动是我们的项目落地比较重要的一环，因此我们希望在未来能够集成这一部分。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、部分功能我们只进行了简单实现，我们希望可以继续对功能进行完善，优化设计细节与操作体验。我们计划支持管理员配置后台任务和告警策略，如定时对所有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部分机器进行可信校验，若校验失败可以触发告警，通知管理员。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Privacy CA</a:t>
            </a:r>
            <a:r>
              <a:rPr lang="zh-CN" altLang="en-US"/>
              <a:t>就是可信第三方，用来验证</a:t>
            </a:r>
            <a:r>
              <a:rPr lang="en-US" altLang="zh-CN"/>
              <a:t>TPM</a:t>
            </a:r>
            <a:r>
              <a:rPr lang="zh-CN" altLang="en-US"/>
              <a:t>平台的证书是否合法，以此来判断</a:t>
            </a:r>
            <a:r>
              <a:rPr lang="en-US" altLang="zh-CN"/>
              <a:t>TPM</a:t>
            </a:r>
            <a:r>
              <a:rPr lang="zh-CN" altLang="en-US"/>
              <a:t>本身是否可信，</a:t>
            </a:r>
            <a:r>
              <a:rPr lang="en-US" altLang="zh-CN"/>
              <a:t>TPM</a:t>
            </a:r>
            <a:r>
              <a:rPr lang="zh-CN" altLang="en-US"/>
              <a:t>本身可信了，才有信任链传递的意义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远程证明是什么？</a:t>
            </a:r>
            <a:r>
              <a:rPr lang="en-US" altLang="zh-CN"/>
              <a:t>remote attestation</a:t>
            </a:r>
            <a:r>
              <a:rPr lang="zh-CN" altLang="en-US"/>
              <a:t>，</a:t>
            </a:r>
            <a:r>
              <a:rPr lang="en-US" altLang="zh-CN"/>
              <a:t>TPM/TCM</a:t>
            </a:r>
            <a:r>
              <a:rPr lang="zh-CN" altLang="en-US"/>
              <a:t>做的事情，主要是</a:t>
            </a:r>
            <a:r>
              <a:rPr lang="en-US" altLang="zh-CN"/>
              <a:t>“</a:t>
            </a:r>
            <a:r>
              <a:rPr lang="zh-CN" altLang="en-US"/>
              <a:t>记录</a:t>
            </a:r>
            <a:r>
              <a:rPr lang="en-US" altLang="zh-CN"/>
              <a:t>”</a:t>
            </a:r>
            <a:r>
              <a:rPr lang="zh-CN" altLang="en-US"/>
              <a:t>，因为</a:t>
            </a:r>
            <a:r>
              <a:rPr lang="en-US" altLang="zh-CN"/>
              <a:t>TPM/TCM</a:t>
            </a:r>
            <a:r>
              <a:rPr lang="zh-CN" altLang="en-US"/>
              <a:t>的设计规格要求最高的隔离性，并且出场会有厂商签发的背书密钥（</a:t>
            </a:r>
            <a:r>
              <a:rPr lang="en-US" altLang="zh-CN"/>
              <a:t>EK</a:t>
            </a:r>
            <a:r>
              <a:rPr lang="zh-CN" altLang="en-US"/>
              <a:t>密钥）</a:t>
            </a:r>
          </a:p>
          <a:p>
            <a:r>
              <a:rPr lang="zh-CN" altLang="en-US"/>
              <a:t>所以</a:t>
            </a:r>
            <a:r>
              <a:rPr lang="en-US" altLang="zh-CN"/>
              <a:t>TPM/TCM</a:t>
            </a:r>
            <a:r>
              <a:rPr lang="zh-CN" altLang="en-US"/>
              <a:t>一般可以用来做可信根，系统启动的过程会执行上一个部件哈希下一个部件，然后把哈希值扩展到</a:t>
            </a:r>
            <a:r>
              <a:rPr lang="en-US" altLang="zh-CN"/>
              <a:t>TPM/TCM</a:t>
            </a:r>
            <a:r>
              <a:rPr lang="zh-CN" altLang="en-US"/>
              <a:t>的</a:t>
            </a:r>
            <a:r>
              <a:rPr lang="en-US" altLang="zh-CN"/>
              <a:t>PCR</a:t>
            </a:r>
            <a:r>
              <a:rPr lang="zh-CN" altLang="en-US"/>
              <a:t>寄存器里面，</a:t>
            </a:r>
            <a:r>
              <a:rPr lang="en-US" altLang="zh-CN"/>
              <a:t>TCM/TPM</a:t>
            </a:r>
            <a:r>
              <a:rPr lang="zh-CN" altLang="en-US"/>
              <a:t>用哈希链的方式，可以实现无限存储</a:t>
            </a:r>
          </a:p>
          <a:p>
            <a:r>
              <a:rPr lang="zh-CN" altLang="en-US"/>
              <a:t>并且无法恢复中间值，就是</a:t>
            </a:r>
            <a:r>
              <a:rPr lang="en-US" altLang="zh-CN"/>
              <a:t>PCR</a:t>
            </a:r>
            <a:r>
              <a:rPr lang="zh-CN" altLang="en-US"/>
              <a:t>值是不可逆的，比如知道当前的</a:t>
            </a:r>
            <a:r>
              <a:rPr lang="en-US" altLang="zh-CN"/>
              <a:t>PCR</a:t>
            </a:r>
            <a:r>
              <a:rPr lang="zh-CN" altLang="en-US"/>
              <a:t>，人类现有算力是绝对没办法复现文件内容的，也没办法伪造，因此</a:t>
            </a:r>
            <a:r>
              <a:rPr lang="en-US" altLang="zh-CN"/>
              <a:t>TPM</a:t>
            </a:r>
            <a:r>
              <a:rPr lang="zh-CN" altLang="en-US"/>
              <a:t>对</a:t>
            </a:r>
            <a:r>
              <a:rPr lang="en-US" altLang="zh-CN"/>
              <a:t>PCR</a:t>
            </a:r>
            <a:r>
              <a:rPr lang="zh-CN" altLang="en-US"/>
              <a:t>的保护，是构建信任链的根基，所以可以通过度量记录</a:t>
            </a:r>
          </a:p>
          <a:p>
            <a:r>
              <a:rPr lang="zh-CN" altLang="en-US"/>
              <a:t>与</a:t>
            </a:r>
            <a:r>
              <a:rPr lang="en-US" altLang="zh-CN"/>
              <a:t>PCR</a:t>
            </a:r>
            <a:r>
              <a:rPr lang="zh-CN" altLang="en-US"/>
              <a:t>值，以及证书（就是可信第三方对公钥进行签名，并附带部分证明信息，</a:t>
            </a:r>
            <a:r>
              <a:rPr lang="en-US" altLang="zh-CN"/>
              <a:t>A</a:t>
            </a:r>
            <a:r>
              <a:rPr lang="zh-CN" altLang="en-US"/>
              <a:t>对</a:t>
            </a:r>
            <a:r>
              <a:rPr lang="en-US" altLang="zh-CN"/>
              <a:t>B</a:t>
            </a:r>
            <a:r>
              <a:rPr lang="zh-CN" altLang="en-US"/>
              <a:t>签发证书，</a:t>
            </a:r>
            <a:r>
              <a:rPr lang="en-US" altLang="zh-CN"/>
              <a:t>B</a:t>
            </a:r>
            <a:r>
              <a:rPr lang="zh-CN" altLang="en-US"/>
              <a:t>可以拿这个证书去给别人讲自己是可信的，不信？不信就去问</a:t>
            </a:r>
            <a:r>
              <a:rPr lang="en-US" altLang="zh-CN"/>
              <a:t>A</a:t>
            </a:r>
            <a:r>
              <a:rPr lang="zh-CN" altLang="en-US"/>
              <a:t>）来进行远程证明，证明自己是可信的。</a:t>
            </a:r>
          </a:p>
          <a:p>
            <a:endParaRPr lang="zh-CN" altLang="en-US"/>
          </a:p>
          <a:p>
            <a:r>
              <a:rPr lang="zh-CN" altLang="en-US"/>
              <a:t>什么是可信呢？基本就是，这个主机上跑的所有东西，都是按照预期再跑的，启动</a:t>
            </a:r>
            <a:r>
              <a:rPr lang="en-US" altLang="zh-CN"/>
              <a:t>/</a:t>
            </a:r>
            <a:r>
              <a:rPr lang="zh-CN" altLang="en-US"/>
              <a:t>运行的度量记录</a:t>
            </a:r>
            <a:r>
              <a:rPr lang="en-US" altLang="zh-CN"/>
              <a:t>+PCR - </a:t>
            </a:r>
            <a:r>
              <a:rPr lang="zh-CN" altLang="en-US"/>
              <a:t>证明平台的代码都没被篡改，签名</a:t>
            </a:r>
            <a:r>
              <a:rPr lang="en-US" altLang="zh-CN"/>
              <a:t>-</a:t>
            </a:r>
            <a:r>
              <a:rPr lang="zh-CN" altLang="en-US"/>
              <a:t>我本机的</a:t>
            </a:r>
            <a:r>
              <a:rPr lang="en-US" altLang="zh-CN"/>
              <a:t>TPM</a:t>
            </a:r>
            <a:r>
              <a:rPr lang="zh-CN" altLang="en-US"/>
              <a:t>认为这些值都是</a:t>
            </a:r>
            <a:r>
              <a:rPr lang="en-US" altLang="zh-CN"/>
              <a:t>OK</a:t>
            </a:r>
            <a:r>
              <a:rPr lang="zh-CN" altLang="en-US"/>
              <a:t>的，符合我的，证书</a:t>
            </a:r>
            <a:r>
              <a:rPr lang="en-US" altLang="zh-CN"/>
              <a:t>-</a:t>
            </a:r>
            <a:r>
              <a:rPr lang="zh-CN" altLang="en-US"/>
              <a:t>负责</a:t>
            </a:r>
          </a:p>
          <a:p>
            <a:r>
              <a:rPr lang="zh-CN" altLang="en-US"/>
              <a:t>签名的这个对象，我来担保他可信。</a:t>
            </a:r>
          </a:p>
          <a:p>
            <a:endParaRPr lang="zh-CN" altLang="en-US"/>
          </a:p>
          <a:p>
            <a:r>
              <a:rPr lang="zh-CN" altLang="en-US"/>
              <a:t>所以说，一定要强调一点，可信启动，不仅仅是度量启动，一定要带上远程证明，才能说明本机是可信的（这才能引出我们为什么要做可信管理中心，就是靠第三方来监视他们的完整性，并且他们自己的</a:t>
            </a:r>
            <a:r>
              <a:rPr lang="en-US" altLang="zh-CN"/>
              <a:t>TPM</a:t>
            </a:r>
            <a:r>
              <a:rPr lang="zh-CN" altLang="en-US"/>
              <a:t>来担保他们发过来的证明是正确的不是伪造的），</a:t>
            </a:r>
            <a:r>
              <a:rPr lang="en-US" altLang="zh-CN"/>
              <a:t>TPM</a:t>
            </a:r>
            <a:r>
              <a:rPr lang="zh-CN" altLang="en-US"/>
              <a:t>只是系统运行的监控者。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jpe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4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75.xml"/><Relationship Id="rId4" Type="http://schemas.openxmlformats.org/officeDocument/2006/relationships/tags" Target="../tags/tag7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7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2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2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10" Type="http://schemas.openxmlformats.org/officeDocument/2006/relationships/image" Target="../media/image4.jpeg"/><Relationship Id="rId4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3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1.xml"/><Relationship Id="rId4" Type="http://schemas.openxmlformats.org/officeDocument/2006/relationships/tags" Target="../tags/tag5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5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4" name="图片 3" descr="PPT_画板 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1905"/>
            <a:ext cx="12192000" cy="6856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PPT-0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175" y="0"/>
            <a:ext cx="12192000" cy="6856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 descr="PPT-0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540" y="0"/>
            <a:ext cx="1218946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 descr="PPT-03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0" y="1905"/>
            <a:ext cx="12192000" cy="68560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2024/12/17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2" name="图片 1" descr="PPT-05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 descr="PPT-05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10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tags" Target="../tags/tag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12" Type="http://schemas.openxmlformats.org/officeDocument/2006/relationships/tags" Target="../tags/tag56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ags" Target="../tags/tag55.xml"/><Relationship Id="rId5" Type="http://schemas.openxmlformats.org/officeDocument/2006/relationships/slideLayout" Target="../slideLayouts/slideLayout13.xml"/><Relationship Id="rId10" Type="http://schemas.openxmlformats.org/officeDocument/2006/relationships/tags" Target="../tags/tag54.xml"/><Relationship Id="rId4" Type="http://schemas.openxmlformats.org/officeDocument/2006/relationships/slideLayout" Target="../slideLayouts/slideLayout12.xml"/><Relationship Id="rId9" Type="http://schemas.openxmlformats.org/officeDocument/2006/relationships/tags" Target="../tags/tag53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3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4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5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0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7" name="图片 6" descr="PPT-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89460" cy="6858000"/>
          </a:xfrm>
          <a:prstGeom prst="rect">
            <a:avLst/>
          </a:prstGeom>
        </p:spPr>
      </p:pic>
    </p:spTree>
    <p:custDataLst>
      <p:tags r:id="rId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30.xml"/><Relationship Id="rId13" Type="http://schemas.openxmlformats.org/officeDocument/2006/relationships/tags" Target="../tags/tag135.xml"/><Relationship Id="rId18" Type="http://schemas.openxmlformats.org/officeDocument/2006/relationships/tags" Target="../tags/tag140.xml"/><Relationship Id="rId3" Type="http://schemas.openxmlformats.org/officeDocument/2006/relationships/tags" Target="../tags/tag125.xml"/><Relationship Id="rId21" Type="http://schemas.openxmlformats.org/officeDocument/2006/relationships/video" Target="../media/media2.mp4"/><Relationship Id="rId7" Type="http://schemas.openxmlformats.org/officeDocument/2006/relationships/tags" Target="../tags/tag129.xml"/><Relationship Id="rId12" Type="http://schemas.openxmlformats.org/officeDocument/2006/relationships/tags" Target="../tags/tag134.xml"/><Relationship Id="rId17" Type="http://schemas.openxmlformats.org/officeDocument/2006/relationships/tags" Target="../tags/tag139.xml"/><Relationship Id="rId25" Type="http://schemas.openxmlformats.org/officeDocument/2006/relationships/image" Target="../media/image14.png"/><Relationship Id="rId2" Type="http://schemas.openxmlformats.org/officeDocument/2006/relationships/tags" Target="../tags/tag124.xml"/><Relationship Id="rId16" Type="http://schemas.openxmlformats.org/officeDocument/2006/relationships/tags" Target="../tags/tag138.xml"/><Relationship Id="rId20" Type="http://schemas.microsoft.com/office/2007/relationships/media" Target="../media/media2.mp4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1" Type="http://schemas.openxmlformats.org/officeDocument/2006/relationships/tags" Target="../tags/tag133.xml"/><Relationship Id="rId24" Type="http://schemas.openxmlformats.org/officeDocument/2006/relationships/image" Target="../media/image6.png"/><Relationship Id="rId5" Type="http://schemas.openxmlformats.org/officeDocument/2006/relationships/tags" Target="../tags/tag127.xml"/><Relationship Id="rId15" Type="http://schemas.openxmlformats.org/officeDocument/2006/relationships/tags" Target="../tags/tag137.xml"/><Relationship Id="rId23" Type="http://schemas.openxmlformats.org/officeDocument/2006/relationships/notesSlide" Target="../notesSlides/notesSlide10.xml"/><Relationship Id="rId10" Type="http://schemas.openxmlformats.org/officeDocument/2006/relationships/tags" Target="../tags/tag132.xml"/><Relationship Id="rId19" Type="http://schemas.openxmlformats.org/officeDocument/2006/relationships/tags" Target="../tags/tag141.xml"/><Relationship Id="rId4" Type="http://schemas.openxmlformats.org/officeDocument/2006/relationships/tags" Target="../tags/tag126.xml"/><Relationship Id="rId9" Type="http://schemas.openxmlformats.org/officeDocument/2006/relationships/tags" Target="../tags/tag131.xml"/><Relationship Id="rId14" Type="http://schemas.openxmlformats.org/officeDocument/2006/relationships/tags" Target="../tags/tag136.xml"/><Relationship Id="rId2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1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1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55.xml"/><Relationship Id="rId13" Type="http://schemas.openxmlformats.org/officeDocument/2006/relationships/image" Target="../media/image6.png"/><Relationship Id="rId3" Type="http://schemas.openxmlformats.org/officeDocument/2006/relationships/tags" Target="../tags/tag150.xml"/><Relationship Id="rId7" Type="http://schemas.openxmlformats.org/officeDocument/2006/relationships/tags" Target="../tags/tag154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tags" Target="../tags/tag15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52.xml"/><Relationship Id="rId10" Type="http://schemas.openxmlformats.org/officeDocument/2006/relationships/video" Target="../media/media3.mp4"/><Relationship Id="rId4" Type="http://schemas.openxmlformats.org/officeDocument/2006/relationships/tags" Target="../tags/tag151.xml"/><Relationship Id="rId9" Type="http://schemas.microsoft.com/office/2007/relationships/media" Target="../media/media3.mp4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2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image" Target="../media/image28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sv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tags" Target="../tags/tag114.xml"/><Relationship Id="rId26" Type="http://schemas.openxmlformats.org/officeDocument/2006/relationships/video" Target="../media/media1.mp4"/><Relationship Id="rId3" Type="http://schemas.openxmlformats.org/officeDocument/2006/relationships/tags" Target="../tags/tag99.xml"/><Relationship Id="rId21" Type="http://schemas.openxmlformats.org/officeDocument/2006/relationships/tags" Target="../tags/tag117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5" Type="http://schemas.microsoft.com/office/2007/relationships/media" Target="../media/media1.mp4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20" Type="http://schemas.openxmlformats.org/officeDocument/2006/relationships/tags" Target="../tags/tag116.xml"/><Relationship Id="rId29" Type="http://schemas.openxmlformats.org/officeDocument/2006/relationships/image" Target="../media/image6.png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24" Type="http://schemas.openxmlformats.org/officeDocument/2006/relationships/tags" Target="../tags/tag120.xml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23" Type="http://schemas.openxmlformats.org/officeDocument/2006/relationships/tags" Target="../tags/tag119.xml"/><Relationship Id="rId28" Type="http://schemas.openxmlformats.org/officeDocument/2006/relationships/notesSlide" Target="../notesSlides/notesSlide8.xml"/><Relationship Id="rId10" Type="http://schemas.openxmlformats.org/officeDocument/2006/relationships/tags" Target="../tags/tag106.xml"/><Relationship Id="rId19" Type="http://schemas.openxmlformats.org/officeDocument/2006/relationships/tags" Target="../tags/tag115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Relationship Id="rId22" Type="http://schemas.openxmlformats.org/officeDocument/2006/relationships/tags" Target="../tags/tag118.xml"/><Relationship Id="rId27" Type="http://schemas.openxmlformats.org/officeDocument/2006/relationships/slideLayout" Target="../slideLayouts/slideLayout2.xml"/><Relationship Id="rId30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884680"/>
            <a:ext cx="12192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计算机系统智能化可信管理方案</a:t>
            </a:r>
          </a:p>
          <a:p>
            <a:pPr algn="ctr">
              <a:lnSpc>
                <a:spcPct val="150000"/>
              </a:lnSpc>
            </a:pPr>
            <a:endParaRPr lang="zh-CN" altLang="en-US" sz="32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992245"/>
            <a:ext cx="12192000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队伍：</a:t>
            </a:r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0x3f3f3f</a:t>
            </a:r>
            <a:endParaRPr lang="zh-CN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负责人：北京大学</a:t>
            </a:r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熊思民</a:t>
            </a:r>
            <a:b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</a:br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	 </a:t>
            </a:r>
            <a:r>
              <a:rPr 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国防科技大学</a:t>
            </a:r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王栋</a:t>
            </a:r>
          </a:p>
          <a:p>
            <a:pPr algn="ctr">
              <a:lnSpc>
                <a:spcPct val="150000"/>
              </a:lnSpc>
            </a:pPr>
            <a:r>
              <a:rPr 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指导老师：国防科技大学</a:t>
            </a:r>
            <a:r>
              <a:rPr lang="en-US" alt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靳若春</a:t>
            </a:r>
          </a:p>
          <a:p>
            <a:pPr algn="ctr">
              <a:lnSpc>
                <a:spcPct val="150000"/>
              </a:lnSpc>
            </a:pPr>
            <a:endParaRPr lang="zh-CN" altLang="en-US" sz="20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4883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2.4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服务器可信管理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实现方案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0195" y="2526030"/>
            <a:ext cx="5554345" cy="1586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charset="0"/>
              <a:buChar char="n"/>
            </a:pPr>
            <a:r>
              <a:rPr lang="zh-CN" altLang="en-US">
                <a:solidFill>
                  <a:srgbClr val="4874CB"/>
                </a:solidFill>
                <a:sym typeface="+mn-ea"/>
              </a:rPr>
              <a:t>服务器可信生命周期</a:t>
            </a:r>
            <a:endParaRPr lang="zh-CN" altLang="en-US">
              <a:solidFill>
                <a:srgbClr val="4874CB"/>
              </a:solidFill>
            </a:endParaRPr>
          </a:p>
          <a:p>
            <a:pPr marL="0" lvl="0" indent="0">
              <a:lnSpc>
                <a:spcPct val="110000"/>
              </a:lnSpc>
              <a:buNone/>
            </a:pPr>
            <a:r>
              <a:rPr lang="en-US" altLang="zh-CN">
                <a:sym typeface="+mn-ea"/>
              </a:rPr>
              <a:t>    - </a:t>
            </a:r>
            <a:r>
              <a:rPr lang="zh-CN" altLang="en-US">
                <a:sym typeface="+mn-ea"/>
              </a:rPr>
              <a:t>未注册</a:t>
            </a:r>
            <a:endParaRPr lang="zh-CN" altLang="en-US"/>
          </a:p>
          <a:p>
            <a:pPr marL="0" lvl="0" indent="0">
              <a:lnSpc>
                <a:spcPct val="110000"/>
              </a:lnSpc>
              <a:buNone/>
            </a:pPr>
            <a:r>
              <a:rPr lang="en-US" altLang="zh-CN">
                <a:sym typeface="+mn-ea"/>
              </a:rPr>
              <a:t>    - </a:t>
            </a:r>
            <a:r>
              <a:rPr lang="zh-CN" altLang="en-US">
                <a:sym typeface="+mn-ea"/>
              </a:rPr>
              <a:t>初始化</a:t>
            </a:r>
            <a:endParaRPr lang="zh-CN" altLang="en-US"/>
          </a:p>
          <a:p>
            <a:pPr marL="0" lvl="0" indent="0">
              <a:lnSpc>
                <a:spcPct val="110000"/>
              </a:lnSpc>
              <a:buNone/>
            </a:pPr>
            <a:r>
              <a:rPr lang="en-US" altLang="zh-CN">
                <a:sym typeface="+mn-ea"/>
              </a:rPr>
              <a:t>    - </a:t>
            </a:r>
            <a:r>
              <a:rPr lang="zh-CN" altLang="en-US">
                <a:sym typeface="+mn-ea"/>
              </a:rPr>
              <a:t>运行时</a:t>
            </a:r>
            <a:endParaRPr lang="zh-CN" altLang="en-US"/>
          </a:p>
          <a:p>
            <a:pPr marL="0" lvl="0" indent="0">
              <a:lnSpc>
                <a:spcPct val="110000"/>
              </a:lnSpc>
              <a:buNone/>
            </a:pPr>
            <a:r>
              <a:rPr lang="en-US" altLang="zh-CN">
                <a:sym typeface="+mn-ea"/>
              </a:rPr>
              <a:t>    - </a:t>
            </a:r>
            <a:r>
              <a:rPr lang="zh-CN" altLang="en-US">
                <a:sym typeface="+mn-ea"/>
              </a:rPr>
              <a:t>断开连接</a:t>
            </a: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图片 2" descr="服务器集群 AI可信管理中心设计-通信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265" y="1774825"/>
            <a:ext cx="8038465" cy="28759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0195" y="4475480"/>
            <a:ext cx="11687175" cy="1783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>
                <a:solidFill>
                  <a:srgbClr val="4874CB"/>
                </a:solidFill>
                <a:sym typeface="+mn-ea"/>
              </a:rPr>
              <a:t>服务器与管理中心通信类型</a:t>
            </a:r>
            <a:endParaRPr lang="zh-CN" altLang="en-US">
              <a:sym typeface="+mn-ea"/>
            </a:endParaRPr>
          </a:p>
          <a:p>
            <a:pPr indent="0" fontAlgn="auto">
              <a:spcBef>
                <a:spcPts val="600"/>
              </a:spcBef>
            </a:pPr>
            <a:r>
              <a:rPr lang="en-US" altLang="zh-CN">
                <a:sym typeface="+mn-ea"/>
              </a:rPr>
              <a:t>     - </a:t>
            </a:r>
            <a:r>
              <a:rPr lang="zh-CN" altLang="en-US">
                <a:sym typeface="+mn-ea"/>
              </a:rPr>
              <a:t>可信注册：上传证书以及平台信息，管理中心识别服务器是否合规。</a:t>
            </a:r>
            <a:endParaRPr lang="zh-CN" altLang="en-US"/>
          </a:p>
          <a:p>
            <a:pPr indent="0" fontAlgn="auto">
              <a:spcBef>
                <a:spcPts val="600"/>
              </a:spcBef>
            </a:pPr>
            <a:r>
              <a:rPr lang="en-US" altLang="zh-CN">
                <a:sym typeface="+mn-ea"/>
              </a:rPr>
              <a:t>     - </a:t>
            </a:r>
            <a:r>
              <a:rPr lang="zh-CN" altLang="en-US">
                <a:sym typeface="+mn-ea"/>
              </a:rPr>
              <a:t>可信连接：可信管理中心下发随机数，服务器派生通信密钥</a:t>
            </a:r>
            <a:r>
              <a:rPr lang="zh-CN" altLang="en-US"/>
              <a:t>。</a:t>
            </a:r>
          </a:p>
          <a:p>
            <a:pPr indent="0" fontAlgn="auto">
              <a:spcBef>
                <a:spcPts val="600"/>
              </a:spcBef>
            </a:pPr>
            <a:r>
              <a:rPr lang="en-US" altLang="zh-CN">
                <a:sym typeface="+mn-ea"/>
              </a:rPr>
              <a:t>     - </a:t>
            </a:r>
            <a:r>
              <a:rPr lang="zh-CN" altLang="en-US">
                <a:sym typeface="+mn-ea"/>
              </a:rPr>
              <a:t>可信运行：可信管理中心条件触发或定时触发对服务器的可信认证，确保服务器的软件按照预期运行。</a:t>
            </a:r>
            <a:endParaRPr lang="zh-CN" altLang="en-US"/>
          </a:p>
          <a:p>
            <a:pPr indent="0" fontAlgn="auto">
              <a:spcBef>
                <a:spcPts val="600"/>
              </a:spcBef>
            </a:pPr>
            <a:r>
              <a:rPr lang="en-US" altLang="zh-CN">
                <a:sym typeface="+mn-ea"/>
              </a:rPr>
              <a:t>     - </a:t>
            </a:r>
            <a:r>
              <a:rPr lang="zh-CN" altLang="en-US">
                <a:sym typeface="+mn-ea"/>
              </a:rPr>
              <a:t>下电：管理中心将与</a:t>
            </a:r>
            <a:r>
              <a:rPr lang="en-US" altLang="zh-CN">
                <a:sym typeface="+mn-ea"/>
              </a:rPr>
              <a:t>Host</a:t>
            </a:r>
            <a:r>
              <a:rPr lang="zh-CN" altLang="en-US">
                <a:sym typeface="+mn-ea"/>
              </a:rPr>
              <a:t>之间维护长连接，监控服务器状态，如果连接断开，则服务器被设为不可信。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48837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2.4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服务器可信管理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实机演示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102485" y="2487930"/>
            <a:ext cx="5554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marL="0" lvl="0" indent="0">
              <a:buNone/>
            </a:pPr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47" name="直接连接符 46"/>
          <p:cNvCxnSpPr/>
          <p:nvPr>
            <p:custDataLst>
              <p:tags r:id="rId3"/>
            </p:custDataLst>
          </p:nvPr>
        </p:nvCxnSpPr>
        <p:spPr>
          <a:xfrm flipV="1">
            <a:off x="3713163" y="3100071"/>
            <a:ext cx="1905" cy="976630"/>
          </a:xfrm>
          <a:prstGeom prst="line">
            <a:avLst/>
          </a:prstGeom>
          <a:ln>
            <a:solidFill>
              <a:srgbClr val="17D594"/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cxnSp>
        <p:nvCxnSpPr>
          <p:cNvPr id="50" name="直接连接符 49"/>
          <p:cNvCxnSpPr/>
          <p:nvPr>
            <p:custDataLst>
              <p:tags r:id="rId4"/>
            </p:custDataLst>
          </p:nvPr>
        </p:nvCxnSpPr>
        <p:spPr>
          <a:xfrm flipV="1">
            <a:off x="5369878" y="4173221"/>
            <a:ext cx="1270" cy="901700"/>
          </a:xfrm>
          <a:prstGeom prst="line">
            <a:avLst/>
          </a:prstGeom>
          <a:ln>
            <a:solidFill>
              <a:srgbClr val="376FFF"/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cxnSp>
        <p:nvCxnSpPr>
          <p:cNvPr id="46" name="直接连接符 45"/>
          <p:cNvCxnSpPr/>
          <p:nvPr>
            <p:custDataLst>
              <p:tags r:id="rId5"/>
            </p:custDataLst>
          </p:nvPr>
        </p:nvCxnSpPr>
        <p:spPr>
          <a:xfrm flipH="1" flipV="1">
            <a:off x="2055813" y="4172586"/>
            <a:ext cx="1905" cy="859451"/>
          </a:xfrm>
          <a:prstGeom prst="line">
            <a:avLst/>
          </a:prstGeom>
          <a:ln>
            <a:solidFill>
              <a:srgbClr val="376FFF"/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sp>
        <p:nvSpPr>
          <p:cNvPr id="20" name="椭圆 19"/>
          <p:cNvSpPr/>
          <p:nvPr>
            <p:custDataLst>
              <p:tags r:id="rId6"/>
            </p:custDataLst>
          </p:nvPr>
        </p:nvSpPr>
        <p:spPr>
          <a:xfrm>
            <a:off x="5185093" y="4868546"/>
            <a:ext cx="381635" cy="382270"/>
          </a:xfrm>
          <a:prstGeom prst="ellipse">
            <a:avLst/>
          </a:prstGeom>
          <a:solidFill>
            <a:srgbClr val="376FFF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7</a:t>
            </a:r>
          </a:p>
        </p:txBody>
      </p:sp>
      <p:sp>
        <p:nvSpPr>
          <p:cNvPr id="130" name="椭圆 129"/>
          <p:cNvSpPr/>
          <p:nvPr>
            <p:custDataLst>
              <p:tags r:id="rId7"/>
            </p:custDataLst>
          </p:nvPr>
        </p:nvSpPr>
        <p:spPr>
          <a:xfrm>
            <a:off x="1874838" y="4864101"/>
            <a:ext cx="382905" cy="382905"/>
          </a:xfrm>
          <a:prstGeom prst="ellipse">
            <a:avLst/>
          </a:prstGeom>
          <a:solidFill>
            <a:srgbClr val="376FFF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5</a:t>
            </a:r>
          </a:p>
        </p:txBody>
      </p:sp>
      <p:sp>
        <p:nvSpPr>
          <p:cNvPr id="22" name="椭圆 21"/>
          <p:cNvSpPr/>
          <p:nvPr>
            <p:custDataLst>
              <p:tags r:id="rId8"/>
            </p:custDataLst>
          </p:nvPr>
        </p:nvSpPr>
        <p:spPr>
          <a:xfrm>
            <a:off x="3518853" y="2912111"/>
            <a:ext cx="382905" cy="383540"/>
          </a:xfrm>
          <a:prstGeom prst="ellipse">
            <a:avLst/>
          </a:prstGeom>
          <a:solidFill>
            <a:srgbClr val="17D594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6</a:t>
            </a:r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2900998" y="4938396"/>
            <a:ext cx="1627505" cy="9404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  <a:cs typeface="+mn-ea"/>
              </a:rPr>
              <a:t>远程启动</a:t>
            </a: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1278573" y="3168651"/>
            <a:ext cx="1627505" cy="818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  <a:cs typeface="+mn-ea"/>
              </a:rPr>
              <a:t>使用</a:t>
            </a:r>
            <a:r>
              <a:rPr lang="en-US" altLang="zh-CN" sz="140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  <a:cs typeface="+mn-ea"/>
              </a:rPr>
              <a:t>Web</a:t>
            </a: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  <a:cs typeface="+mn-ea"/>
              </a:rPr>
              <a:t>页面远程关闭计算节点</a:t>
            </a:r>
          </a:p>
        </p:txBody>
      </p:sp>
      <p:sp>
        <p:nvSpPr>
          <p:cNvPr id="13" name="矩形 12"/>
          <p:cNvSpPr/>
          <p:nvPr>
            <p:custDataLst>
              <p:tags r:id="rId11"/>
            </p:custDataLst>
          </p:nvPr>
        </p:nvSpPr>
        <p:spPr>
          <a:xfrm>
            <a:off x="4555173" y="3168651"/>
            <a:ext cx="1627505" cy="818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  <a:cs typeface="+mn-ea"/>
              </a:rPr>
              <a:t>结合下电上电实现重启，重启之后回到初始状态</a:t>
            </a:r>
          </a:p>
        </p:txBody>
      </p:sp>
      <p:sp>
        <p:nvSpPr>
          <p:cNvPr id="14" name="矩形 13"/>
          <p:cNvSpPr/>
          <p:nvPr>
            <p:custDataLst>
              <p:tags r:id="rId12"/>
            </p:custDataLst>
          </p:nvPr>
        </p:nvSpPr>
        <p:spPr>
          <a:xfrm>
            <a:off x="2901633" y="4304666"/>
            <a:ext cx="1626235" cy="5302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17D594"/>
                </a:solidFill>
                <a:latin typeface="+mn-ea"/>
                <a:cs typeface="+mn-ea"/>
              </a:rPr>
              <a:t>上电</a:t>
            </a:r>
          </a:p>
        </p:txBody>
      </p:sp>
      <p:sp>
        <p:nvSpPr>
          <p:cNvPr id="15" name="矩形 14"/>
          <p:cNvSpPr/>
          <p:nvPr>
            <p:custDataLst>
              <p:tags r:id="rId13"/>
            </p:custDataLst>
          </p:nvPr>
        </p:nvSpPr>
        <p:spPr>
          <a:xfrm>
            <a:off x="1279208" y="2528571"/>
            <a:ext cx="1626235" cy="5359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76FFF"/>
                </a:solidFill>
                <a:latin typeface="+mn-ea"/>
                <a:cs typeface="+mn-ea"/>
              </a:rPr>
              <a:t>下电</a:t>
            </a:r>
          </a:p>
        </p:txBody>
      </p:sp>
      <p:sp>
        <p:nvSpPr>
          <p:cNvPr id="16" name="矩形 15"/>
          <p:cNvSpPr/>
          <p:nvPr>
            <p:custDataLst>
              <p:tags r:id="rId14"/>
            </p:custDataLst>
          </p:nvPr>
        </p:nvSpPr>
        <p:spPr>
          <a:xfrm>
            <a:off x="4558983" y="2528571"/>
            <a:ext cx="1626235" cy="5359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376FFF"/>
                </a:solidFill>
                <a:latin typeface="+mn-ea"/>
                <a:cs typeface="+mn-ea"/>
              </a:rPr>
              <a:t>重启</a:t>
            </a:r>
          </a:p>
        </p:txBody>
      </p:sp>
      <p:sp>
        <p:nvSpPr>
          <p:cNvPr id="23" name="任意多边形: 形状 22"/>
          <p:cNvSpPr/>
          <p:nvPr>
            <p:custDataLst>
              <p:tags r:id="rId15"/>
            </p:custDataLst>
          </p:nvPr>
        </p:nvSpPr>
        <p:spPr>
          <a:xfrm>
            <a:off x="1250633" y="3987801"/>
            <a:ext cx="1620520" cy="185420"/>
          </a:xfrm>
          <a:custGeom>
            <a:avLst/>
            <a:gdLst>
              <a:gd name="connsiteX0" fmla="*/ 0 w 1620520"/>
              <a:gd name="connsiteY0" fmla="*/ 0 h 185420"/>
              <a:gd name="connsiteX1" fmla="*/ 1527810 w 1620520"/>
              <a:gd name="connsiteY1" fmla="*/ 0 h 185420"/>
              <a:gd name="connsiteX2" fmla="*/ 1620520 w 1620520"/>
              <a:gd name="connsiteY2" fmla="*/ 92710 h 185420"/>
              <a:gd name="connsiteX3" fmla="*/ 1527810 w 1620520"/>
              <a:gd name="connsiteY3" fmla="*/ 185420 h 185420"/>
              <a:gd name="connsiteX4" fmla="*/ 0 w 1620520"/>
              <a:gd name="connsiteY4" fmla="*/ 185420 h 185420"/>
              <a:gd name="connsiteX5" fmla="*/ 92710 w 1620520"/>
              <a:gd name="connsiteY5" fmla="*/ 92710 h 185420"/>
              <a:gd name="connsiteX6" fmla="*/ 0 w 1620520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0520" h="185420">
                <a:moveTo>
                  <a:pt x="0" y="0"/>
                </a:moveTo>
                <a:lnTo>
                  <a:pt x="1527810" y="0"/>
                </a:lnTo>
                <a:lnTo>
                  <a:pt x="1620520" y="92710"/>
                </a:lnTo>
                <a:lnTo>
                  <a:pt x="1527810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6FFF">
                  <a:lumMod val="85000"/>
                  <a:lumOff val="15000"/>
                </a:srgbClr>
              </a:gs>
              <a:gs pos="0">
                <a:srgbClr val="376FFF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26" name="任意多边形: 形状 25"/>
          <p:cNvSpPr/>
          <p:nvPr>
            <p:custDataLst>
              <p:tags r:id="rId16"/>
            </p:custDataLst>
          </p:nvPr>
        </p:nvSpPr>
        <p:spPr>
          <a:xfrm>
            <a:off x="2906078" y="3992881"/>
            <a:ext cx="1621155" cy="185420"/>
          </a:xfrm>
          <a:custGeom>
            <a:avLst/>
            <a:gdLst>
              <a:gd name="connsiteX0" fmla="*/ 0 w 1621155"/>
              <a:gd name="connsiteY0" fmla="*/ 0 h 185420"/>
              <a:gd name="connsiteX1" fmla="*/ 1528445 w 1621155"/>
              <a:gd name="connsiteY1" fmla="*/ 0 h 185420"/>
              <a:gd name="connsiteX2" fmla="*/ 1621155 w 1621155"/>
              <a:gd name="connsiteY2" fmla="*/ 92710 h 185420"/>
              <a:gd name="connsiteX3" fmla="*/ 1528445 w 1621155"/>
              <a:gd name="connsiteY3" fmla="*/ 185420 h 185420"/>
              <a:gd name="connsiteX4" fmla="*/ 0 w 1621155"/>
              <a:gd name="connsiteY4" fmla="*/ 185420 h 185420"/>
              <a:gd name="connsiteX5" fmla="*/ 92710 w 1621155"/>
              <a:gd name="connsiteY5" fmla="*/ 92710 h 185420"/>
              <a:gd name="connsiteX6" fmla="*/ 0 w 1621155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1155" h="185420">
                <a:moveTo>
                  <a:pt x="0" y="0"/>
                </a:moveTo>
                <a:lnTo>
                  <a:pt x="1528445" y="0"/>
                </a:lnTo>
                <a:lnTo>
                  <a:pt x="1621155" y="92710"/>
                </a:lnTo>
                <a:lnTo>
                  <a:pt x="1528445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17D594">
                  <a:lumMod val="85000"/>
                  <a:lumOff val="15000"/>
                </a:srgbClr>
              </a:gs>
              <a:gs pos="0">
                <a:srgbClr val="17D594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29" name="任意多边形: 形状 28"/>
          <p:cNvSpPr/>
          <p:nvPr>
            <p:custDataLst>
              <p:tags r:id="rId17"/>
            </p:custDataLst>
          </p:nvPr>
        </p:nvSpPr>
        <p:spPr>
          <a:xfrm>
            <a:off x="4562158" y="3987801"/>
            <a:ext cx="1621155" cy="185420"/>
          </a:xfrm>
          <a:custGeom>
            <a:avLst/>
            <a:gdLst>
              <a:gd name="connsiteX0" fmla="*/ 0 w 1621155"/>
              <a:gd name="connsiteY0" fmla="*/ 0 h 185420"/>
              <a:gd name="connsiteX1" fmla="*/ 1528445 w 1621155"/>
              <a:gd name="connsiteY1" fmla="*/ 0 h 185420"/>
              <a:gd name="connsiteX2" fmla="*/ 1621155 w 1621155"/>
              <a:gd name="connsiteY2" fmla="*/ 92710 h 185420"/>
              <a:gd name="connsiteX3" fmla="*/ 1528445 w 1621155"/>
              <a:gd name="connsiteY3" fmla="*/ 185420 h 185420"/>
              <a:gd name="connsiteX4" fmla="*/ 0 w 1621155"/>
              <a:gd name="connsiteY4" fmla="*/ 185420 h 185420"/>
              <a:gd name="connsiteX5" fmla="*/ 92710 w 1621155"/>
              <a:gd name="connsiteY5" fmla="*/ 92710 h 185420"/>
              <a:gd name="connsiteX6" fmla="*/ 0 w 1621155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1155" h="185420">
                <a:moveTo>
                  <a:pt x="0" y="0"/>
                </a:moveTo>
                <a:lnTo>
                  <a:pt x="1528445" y="0"/>
                </a:lnTo>
                <a:lnTo>
                  <a:pt x="1621155" y="92710"/>
                </a:lnTo>
                <a:lnTo>
                  <a:pt x="1528445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6FFF">
                  <a:lumMod val="85000"/>
                  <a:lumOff val="15000"/>
                </a:srgbClr>
              </a:gs>
              <a:gs pos="0">
                <a:srgbClr val="376FFF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32" name="任意多边形: 形状 31"/>
          <p:cNvSpPr/>
          <p:nvPr>
            <p:custDataLst>
              <p:tags r:id="rId18"/>
            </p:custDataLst>
          </p:nvPr>
        </p:nvSpPr>
        <p:spPr>
          <a:xfrm>
            <a:off x="1042988" y="3987166"/>
            <a:ext cx="202565" cy="186690"/>
          </a:xfrm>
          <a:custGeom>
            <a:avLst/>
            <a:gdLst>
              <a:gd name="connsiteX0" fmla="*/ 0 w 202565"/>
              <a:gd name="connsiteY0" fmla="*/ 0 h 186690"/>
              <a:gd name="connsiteX1" fmla="*/ 109220 w 202565"/>
              <a:gd name="connsiteY1" fmla="*/ 0 h 186690"/>
              <a:gd name="connsiteX2" fmla="*/ 202565 w 202565"/>
              <a:gd name="connsiteY2" fmla="*/ 93345 h 186690"/>
              <a:gd name="connsiteX3" fmla="*/ 109220 w 202565"/>
              <a:gd name="connsiteY3" fmla="*/ 186690 h 186690"/>
              <a:gd name="connsiteX4" fmla="*/ 0 w 202565"/>
              <a:gd name="connsiteY4" fmla="*/ 186690 h 186690"/>
              <a:gd name="connsiteX5" fmla="*/ 93345 w 202565"/>
              <a:gd name="connsiteY5" fmla="*/ 93345 h 186690"/>
              <a:gd name="connsiteX6" fmla="*/ 0 w 202565"/>
              <a:gd name="connsiteY6" fmla="*/ 0 h 18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65" h="186690">
                <a:moveTo>
                  <a:pt x="0" y="0"/>
                </a:moveTo>
                <a:lnTo>
                  <a:pt x="109220" y="0"/>
                </a:lnTo>
                <a:lnTo>
                  <a:pt x="202565" y="93345"/>
                </a:lnTo>
                <a:lnTo>
                  <a:pt x="109220" y="186690"/>
                </a:lnTo>
                <a:lnTo>
                  <a:pt x="0" y="186690"/>
                </a:lnTo>
                <a:lnTo>
                  <a:pt x="93345" y="933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6FFF">
                  <a:lumMod val="85000"/>
                  <a:lumOff val="15000"/>
                </a:srgbClr>
              </a:gs>
              <a:gs pos="0">
                <a:srgbClr val="376FFF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35" name="任意多边形: 形状 34"/>
          <p:cNvSpPr/>
          <p:nvPr>
            <p:custDataLst>
              <p:tags r:id="rId19"/>
            </p:custDataLst>
          </p:nvPr>
        </p:nvSpPr>
        <p:spPr>
          <a:xfrm>
            <a:off x="6183948" y="3987801"/>
            <a:ext cx="202565" cy="186690"/>
          </a:xfrm>
          <a:custGeom>
            <a:avLst/>
            <a:gdLst>
              <a:gd name="connsiteX0" fmla="*/ 0 w 202565"/>
              <a:gd name="connsiteY0" fmla="*/ 0 h 186690"/>
              <a:gd name="connsiteX1" fmla="*/ 109220 w 202565"/>
              <a:gd name="connsiteY1" fmla="*/ 0 h 186690"/>
              <a:gd name="connsiteX2" fmla="*/ 202565 w 202565"/>
              <a:gd name="connsiteY2" fmla="*/ 93345 h 186690"/>
              <a:gd name="connsiteX3" fmla="*/ 109220 w 202565"/>
              <a:gd name="connsiteY3" fmla="*/ 186690 h 186690"/>
              <a:gd name="connsiteX4" fmla="*/ 0 w 202565"/>
              <a:gd name="connsiteY4" fmla="*/ 186690 h 186690"/>
              <a:gd name="connsiteX5" fmla="*/ 93345 w 202565"/>
              <a:gd name="connsiteY5" fmla="*/ 93345 h 186690"/>
              <a:gd name="connsiteX6" fmla="*/ 0 w 202565"/>
              <a:gd name="connsiteY6" fmla="*/ 0 h 18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65" h="186690">
                <a:moveTo>
                  <a:pt x="0" y="0"/>
                </a:moveTo>
                <a:lnTo>
                  <a:pt x="109220" y="0"/>
                </a:lnTo>
                <a:lnTo>
                  <a:pt x="202565" y="93345"/>
                </a:lnTo>
                <a:lnTo>
                  <a:pt x="109220" y="186690"/>
                </a:lnTo>
                <a:lnTo>
                  <a:pt x="0" y="186690"/>
                </a:lnTo>
                <a:lnTo>
                  <a:pt x="93345" y="933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6FFF">
                  <a:lumMod val="85000"/>
                  <a:lumOff val="15000"/>
                </a:srgbClr>
              </a:gs>
              <a:gs pos="0">
                <a:srgbClr val="376FFF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4" name="567">
            <a:hlinkClick r:id="" action="ppaction://media"/>
          </p:cNvPr>
          <p:cNvPicPr/>
          <p:nvPr>
            <a:videoFile r:link="rId21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25"/>
          <a:stretch>
            <a:fillRect/>
          </a:stretch>
        </p:blipFill>
        <p:spPr>
          <a:xfrm>
            <a:off x="7519035" y="2912110"/>
            <a:ext cx="4429760" cy="24453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3529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2.5 AI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组件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实现方案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9115" y="1990725"/>
            <a:ext cx="461518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>
                <a:solidFill>
                  <a:srgbClr val="4874CB"/>
                </a:solidFill>
              </a:rPr>
              <a:t>基于大模型（LLM）</a:t>
            </a:r>
          </a:p>
          <a:p>
            <a:r>
              <a:rPr lang="en-US" altLang="zh-CN"/>
              <a:t>     - </a:t>
            </a:r>
            <a:r>
              <a:rPr lang="zh-CN" altLang="en-US"/>
              <a:t>结合国内外可信计算相关标准与规范，形成了</a:t>
            </a:r>
            <a:r>
              <a:rPr lang="zh-CN" altLang="en-US">
                <a:solidFill>
                  <a:srgbClr val="4874CB"/>
                </a:solidFill>
              </a:rPr>
              <a:t>基于BMC+服务器可信节点的相关知识库</a:t>
            </a:r>
            <a:r>
              <a:rPr lang="zh-CN" altLang="en-US"/>
              <a:t>（已挂载</a:t>
            </a:r>
            <a:r>
              <a:rPr lang="en-US" altLang="zh-CN"/>
              <a:t>TCG</a:t>
            </a:r>
            <a:r>
              <a:rPr lang="zh-CN" altLang="en-US"/>
              <a:t>规范，</a:t>
            </a:r>
            <a:r>
              <a:rPr lang="en-US" altLang="zh-CN"/>
              <a:t>TCM0012</a:t>
            </a:r>
            <a:r>
              <a:rPr lang="zh-CN" altLang="en-US"/>
              <a:t>规范，可信</a:t>
            </a:r>
            <a:r>
              <a:rPr lang="en-US" altLang="zh-CN"/>
              <a:t>BMC</a:t>
            </a:r>
            <a:r>
              <a:rPr lang="zh-CN" altLang="en-US"/>
              <a:t>团体标准草案等）。</a:t>
            </a:r>
          </a:p>
          <a:p>
            <a:endParaRPr lang="zh-CN" altLang="en-US"/>
          </a:p>
          <a:p>
            <a:r>
              <a:rPr lang="en-US" altLang="zh-CN"/>
              <a:t>     - </a:t>
            </a:r>
            <a:r>
              <a:rPr lang="zh-CN" altLang="en-US"/>
              <a:t>针对用户的输入，通过与存储在</a:t>
            </a:r>
            <a:r>
              <a:rPr lang="zh-CN" altLang="en-US">
                <a:solidFill>
                  <a:srgbClr val="4874CB"/>
                </a:solidFill>
              </a:rPr>
              <a:t>向量数据库</a:t>
            </a:r>
            <a:r>
              <a:rPr lang="zh-CN" altLang="en-US"/>
              <a:t>中的知识库进行比较，筛选出相似的知识块，利用重排序模型选出最相似的知识与输入结合交给模型进行输出。</a:t>
            </a:r>
          </a:p>
          <a:p>
            <a:endParaRPr lang="zh-CN" altLang="en-US"/>
          </a:p>
          <a:p>
            <a:r>
              <a:rPr lang="en-US" altLang="zh-CN"/>
              <a:t>    - </a:t>
            </a:r>
            <a:r>
              <a:rPr lang="zh-CN" altLang="en-US"/>
              <a:t>收集多场景下的</a:t>
            </a:r>
            <a:r>
              <a:rPr lang="zh-CN" altLang="en-US">
                <a:solidFill>
                  <a:srgbClr val="4874CB"/>
                </a:solidFill>
              </a:rPr>
              <a:t>服务器+BMC度量记录</a:t>
            </a:r>
            <a:r>
              <a:rPr lang="zh-CN" altLang="en-US"/>
              <a:t>，形成大模型</a:t>
            </a:r>
            <a:r>
              <a:rPr lang="zh-CN" altLang="en-US">
                <a:solidFill>
                  <a:srgbClr val="4874CB"/>
                </a:solidFill>
              </a:rPr>
              <a:t>安全基线数据库</a:t>
            </a:r>
            <a:r>
              <a:rPr lang="zh-CN" altLang="en-US"/>
              <a:t>，更有利于</a:t>
            </a:r>
            <a:r>
              <a:rPr lang="en-US" altLang="zh-CN"/>
              <a:t>AI</a:t>
            </a:r>
            <a:r>
              <a:rPr lang="zh-CN" altLang="en-US"/>
              <a:t>评判服务器</a:t>
            </a:r>
            <a:r>
              <a:rPr lang="en-US" altLang="zh-CN"/>
              <a:t>+BMC</a:t>
            </a:r>
            <a:r>
              <a:rPr lang="zh-CN" altLang="en-US"/>
              <a:t>双节点的可信性，为可信管理提供了极具参考价值的意见。</a:t>
            </a:r>
          </a:p>
        </p:txBody>
      </p:sp>
      <p:pic>
        <p:nvPicPr>
          <p:cNvPr id="2" name="图片 1" descr="ThinkRAG_Architectur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7260" y="3830955"/>
            <a:ext cx="5116830" cy="2878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100000"/>
                </a:srgbClr>
              </a:clrFrom>
              <a:clrTo>
                <a:srgbClr val="00000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0450" y="1407795"/>
            <a:ext cx="4871085" cy="29324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825230" y="1501140"/>
            <a:ext cx="860425" cy="96710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54298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2.5 AI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组件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部分知识库展示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70" y="2181860"/>
            <a:ext cx="9516110" cy="32988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735705" y="4217670"/>
            <a:ext cx="3568065" cy="109029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形标注 1"/>
          <p:cNvSpPr/>
          <p:nvPr/>
        </p:nvSpPr>
        <p:spPr>
          <a:xfrm>
            <a:off x="6430645" y="2704465"/>
            <a:ext cx="2766695" cy="1286510"/>
          </a:xfrm>
          <a:prstGeom prst="wedgeEllipseCallou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36080" y="3106420"/>
            <a:ext cx="21990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TCG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（可信计算组）可信平台模块规范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46412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2.5 AI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组件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可信知识问答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90" y="2223770"/>
            <a:ext cx="8759190" cy="4170680"/>
          </a:xfrm>
          <a:prstGeom prst="rect">
            <a:avLst/>
          </a:prstGeom>
        </p:spPr>
      </p:pic>
      <p:pic>
        <p:nvPicPr>
          <p:cNvPr id="2" name="图片 1" descr="GBT 29829-2022 信息安全技术 可信计算密码支撑平台功能与接口规范.pdf - WPS Office 2024_12_17 13_38_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553845"/>
            <a:ext cx="5751195" cy="30918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89445" y="2686050"/>
            <a:ext cx="3905885" cy="152971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83615" y="2718435"/>
            <a:ext cx="4926965" cy="1666240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3529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2.5 AI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组件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实机演示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cxnSp>
        <p:nvCxnSpPr>
          <p:cNvPr id="46" name="直接连接符 45"/>
          <p:cNvCxnSpPr/>
          <p:nvPr>
            <p:custDataLst>
              <p:tags r:id="rId3"/>
            </p:custDataLst>
          </p:nvPr>
        </p:nvCxnSpPr>
        <p:spPr>
          <a:xfrm flipH="1" flipV="1">
            <a:off x="2525078" y="3911601"/>
            <a:ext cx="1905" cy="859451"/>
          </a:xfrm>
          <a:prstGeom prst="line">
            <a:avLst/>
          </a:prstGeom>
          <a:ln>
            <a:solidFill>
              <a:srgbClr val="376FFF"/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sp>
        <p:nvSpPr>
          <p:cNvPr id="130" name="椭圆 129"/>
          <p:cNvSpPr/>
          <p:nvPr>
            <p:custDataLst>
              <p:tags r:id="rId4"/>
            </p:custDataLst>
          </p:nvPr>
        </p:nvSpPr>
        <p:spPr>
          <a:xfrm>
            <a:off x="2344103" y="4603116"/>
            <a:ext cx="382905" cy="382905"/>
          </a:xfrm>
          <a:prstGeom prst="ellipse">
            <a:avLst/>
          </a:prstGeom>
          <a:solidFill>
            <a:srgbClr val="376FFF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8</a:t>
            </a: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694113" y="3332481"/>
            <a:ext cx="1627505" cy="818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  <a:cs typeface="+mn-ea"/>
              </a:rPr>
              <a:t>实现便携操作、知识库管理、基于知识库的问答</a:t>
            </a: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1714183" y="2929891"/>
            <a:ext cx="1626235" cy="5359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rgbClr val="376FFF"/>
                </a:solidFill>
                <a:latin typeface="+mn-ea"/>
                <a:cs typeface="+mn-ea"/>
              </a:rPr>
              <a:t>AI</a:t>
            </a:r>
            <a:r>
              <a:rPr lang="zh-CN" altLang="en-US" b="1">
                <a:solidFill>
                  <a:srgbClr val="376FFF"/>
                </a:solidFill>
                <a:latin typeface="+mn-ea"/>
                <a:cs typeface="+mn-ea"/>
              </a:rPr>
              <a:t>助手辅助</a:t>
            </a:r>
          </a:p>
        </p:txBody>
      </p:sp>
      <p:sp>
        <p:nvSpPr>
          <p:cNvPr id="23" name="任意多边形: 形状 22"/>
          <p:cNvSpPr/>
          <p:nvPr>
            <p:custDataLst>
              <p:tags r:id="rId7"/>
            </p:custDataLst>
          </p:nvPr>
        </p:nvSpPr>
        <p:spPr>
          <a:xfrm>
            <a:off x="1719898" y="3726816"/>
            <a:ext cx="1620520" cy="185420"/>
          </a:xfrm>
          <a:custGeom>
            <a:avLst/>
            <a:gdLst>
              <a:gd name="connsiteX0" fmla="*/ 0 w 1620520"/>
              <a:gd name="connsiteY0" fmla="*/ 0 h 185420"/>
              <a:gd name="connsiteX1" fmla="*/ 1527810 w 1620520"/>
              <a:gd name="connsiteY1" fmla="*/ 0 h 185420"/>
              <a:gd name="connsiteX2" fmla="*/ 1620520 w 1620520"/>
              <a:gd name="connsiteY2" fmla="*/ 92710 h 185420"/>
              <a:gd name="connsiteX3" fmla="*/ 1527810 w 1620520"/>
              <a:gd name="connsiteY3" fmla="*/ 185420 h 185420"/>
              <a:gd name="connsiteX4" fmla="*/ 0 w 1620520"/>
              <a:gd name="connsiteY4" fmla="*/ 185420 h 185420"/>
              <a:gd name="connsiteX5" fmla="*/ 92710 w 1620520"/>
              <a:gd name="connsiteY5" fmla="*/ 92710 h 185420"/>
              <a:gd name="connsiteX6" fmla="*/ 0 w 1620520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0520" h="185420">
                <a:moveTo>
                  <a:pt x="0" y="0"/>
                </a:moveTo>
                <a:lnTo>
                  <a:pt x="1527810" y="0"/>
                </a:lnTo>
                <a:lnTo>
                  <a:pt x="1620520" y="92710"/>
                </a:lnTo>
                <a:lnTo>
                  <a:pt x="1527810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6FFF">
                  <a:lumMod val="85000"/>
                  <a:lumOff val="15000"/>
                </a:srgbClr>
              </a:gs>
              <a:gs pos="0">
                <a:srgbClr val="376FFF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32" name="任意多边形: 形状 31"/>
          <p:cNvSpPr/>
          <p:nvPr>
            <p:custDataLst>
              <p:tags r:id="rId8"/>
            </p:custDataLst>
          </p:nvPr>
        </p:nvSpPr>
        <p:spPr>
          <a:xfrm>
            <a:off x="1512253" y="3726181"/>
            <a:ext cx="202565" cy="186690"/>
          </a:xfrm>
          <a:custGeom>
            <a:avLst/>
            <a:gdLst>
              <a:gd name="connsiteX0" fmla="*/ 0 w 202565"/>
              <a:gd name="connsiteY0" fmla="*/ 0 h 186690"/>
              <a:gd name="connsiteX1" fmla="*/ 109220 w 202565"/>
              <a:gd name="connsiteY1" fmla="*/ 0 h 186690"/>
              <a:gd name="connsiteX2" fmla="*/ 202565 w 202565"/>
              <a:gd name="connsiteY2" fmla="*/ 93345 h 186690"/>
              <a:gd name="connsiteX3" fmla="*/ 109220 w 202565"/>
              <a:gd name="connsiteY3" fmla="*/ 186690 h 186690"/>
              <a:gd name="connsiteX4" fmla="*/ 0 w 202565"/>
              <a:gd name="connsiteY4" fmla="*/ 186690 h 186690"/>
              <a:gd name="connsiteX5" fmla="*/ 93345 w 202565"/>
              <a:gd name="connsiteY5" fmla="*/ 93345 h 186690"/>
              <a:gd name="connsiteX6" fmla="*/ 0 w 202565"/>
              <a:gd name="connsiteY6" fmla="*/ 0 h 18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65" h="186690">
                <a:moveTo>
                  <a:pt x="0" y="0"/>
                </a:moveTo>
                <a:lnTo>
                  <a:pt x="109220" y="0"/>
                </a:lnTo>
                <a:lnTo>
                  <a:pt x="202565" y="93345"/>
                </a:lnTo>
                <a:lnTo>
                  <a:pt x="109220" y="186690"/>
                </a:lnTo>
                <a:lnTo>
                  <a:pt x="0" y="186690"/>
                </a:lnTo>
                <a:lnTo>
                  <a:pt x="93345" y="933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6FFF">
                  <a:lumMod val="85000"/>
                  <a:lumOff val="15000"/>
                </a:srgbClr>
              </a:gs>
              <a:gs pos="0">
                <a:srgbClr val="376FFF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>
              <a:solidFill>
                <a:srgbClr val="FFFFFF"/>
              </a:solidFill>
            </a:endParaRPr>
          </a:p>
        </p:txBody>
      </p:sp>
      <p:pic>
        <p:nvPicPr>
          <p:cNvPr id="3" name="8">
            <a:hlinkClick r:id="" action="ppaction://media"/>
          </p:cNvPr>
          <p:cNvPicPr/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157085" y="2681605"/>
            <a:ext cx="4675505" cy="25806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46545" y="2432050"/>
            <a:ext cx="2926080" cy="4199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 </a:t>
            </a:r>
            <a:r>
              <a:rPr lang="zh-CN"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背景介绍</a:t>
            </a:r>
            <a:endParaRPr sz="2000" b="1">
              <a:solidFill>
                <a:srgbClr val="00A2E9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 </a:t>
            </a:r>
            <a:r>
              <a:rPr lang="zh-CN"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项目设计</a:t>
            </a:r>
            <a:endParaRPr lang="zh-CN" sz="2000" b="1">
              <a:solidFill>
                <a:srgbClr val="00A2E9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2.1 </a:t>
            </a:r>
            <a:r>
              <a:rPr lang="zh-CN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总体架构</a:t>
            </a:r>
            <a:endParaRPr lang="zh-CN" sz="2000">
              <a:solidFill>
                <a:srgbClr val="00A2E9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2.2 </a:t>
            </a:r>
            <a:r>
              <a:rPr lang="zh-CN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模块设计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2.3 TCM</a:t>
            </a:r>
            <a:r>
              <a:rPr lang="zh-CN" altLang="en-US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功能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2.4 </a:t>
            </a:r>
            <a:r>
              <a:rPr lang="zh-CN" altLang="en-US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服务器可信管理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2.5 AI</a:t>
            </a:r>
            <a:r>
              <a:rPr lang="zh-CN" altLang="en-US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组件</a:t>
            </a:r>
            <a:endParaRPr lang="zh-CN" sz="2000">
              <a:solidFill>
                <a:srgbClr val="00A2E9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总结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    </a:t>
            </a:r>
            <a:endParaRPr b="1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95440" y="1393190"/>
            <a:ext cx="1466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44C7FE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15555" y="1728470"/>
            <a:ext cx="2912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4C7FE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/ CONTENTS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44704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页面设计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官网文档嵌入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15" y="2052955"/>
            <a:ext cx="9653270" cy="463423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35534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页面设计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-AI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助手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105" y="2052955"/>
            <a:ext cx="9543415" cy="45815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3858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页面设计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用户管理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05" y="2052955"/>
            <a:ext cx="9772015" cy="46920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46545" y="2432050"/>
            <a:ext cx="2926080" cy="4199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背景介绍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项目设计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2.1 </a:t>
            </a:r>
            <a:r>
              <a:rPr lang="zh-CN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总体架构</a:t>
            </a:r>
            <a:endParaRPr lang="zh-CN" sz="20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2.2 </a:t>
            </a:r>
            <a:r>
              <a:rPr lang="zh-CN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模块设计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2.3 TCM</a:t>
            </a:r>
            <a:r>
              <a:rPr lang="zh-CN" altLang="en-US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功能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2.4 </a:t>
            </a:r>
            <a:r>
              <a:rPr lang="zh-CN" altLang="en-US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服务器可信管理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2.5 AI</a:t>
            </a:r>
            <a:r>
              <a:rPr lang="zh-CN" altLang="en-US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组件</a:t>
            </a:r>
            <a:endParaRPr lang="zh-CN" sz="20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总结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    </a:t>
            </a:r>
            <a:endParaRPr b="1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95440" y="1393190"/>
            <a:ext cx="1466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44C7FE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15555" y="1728470"/>
            <a:ext cx="2912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4C7FE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/ CONTENTS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3858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页面设计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编辑用户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690" y="2052955"/>
            <a:ext cx="9532620" cy="45770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3858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页面设计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角色管理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805" y="2084705"/>
            <a:ext cx="9502775" cy="45624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3858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页面设计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权限管理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170" y="2124075"/>
            <a:ext cx="9460230" cy="45421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3858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页面设计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暗黑模式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1985010"/>
            <a:ext cx="9634855" cy="46259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49301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页面设计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语言切换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/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国际化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935" y="2052955"/>
            <a:ext cx="9550400" cy="45853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37071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页面设计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主题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diy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690" y="2052955"/>
            <a:ext cx="9605645" cy="461200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38582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页面设计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功能搜索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80" y="2052955"/>
            <a:ext cx="9372600" cy="44996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21742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创新点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7970" y="2418080"/>
            <a:ext cx="1153858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</a:t>
            </a:r>
            <a:r>
              <a:rPr lang="zh-CN" altLang="en-US"/>
              <a:t>、通过</a:t>
            </a:r>
            <a:r>
              <a:rPr lang="zh-CN" altLang="en-US">
                <a:solidFill>
                  <a:srgbClr val="4874CB"/>
                </a:solidFill>
              </a:rPr>
              <a:t>TPM Access Daemon</a:t>
            </a:r>
            <a:r>
              <a:rPr lang="zh-CN" altLang="en-US"/>
              <a:t>机制，</a:t>
            </a:r>
            <a:r>
              <a:rPr lang="en-US" altLang="zh-CN"/>
              <a:t>TSS</a:t>
            </a:r>
            <a:r>
              <a:rPr lang="zh-CN" altLang="en-US"/>
              <a:t>软件栈下接</a:t>
            </a:r>
            <a:r>
              <a:rPr lang="en-US" altLang="zh-CN"/>
              <a:t>USB</a:t>
            </a:r>
            <a:r>
              <a:rPr lang="zh-CN" altLang="en-US"/>
              <a:t>虚拟网络连接</a:t>
            </a:r>
            <a:r>
              <a:rPr lang="en-US" altLang="zh-CN"/>
              <a:t>BMC</a:t>
            </a:r>
            <a:r>
              <a:rPr lang="zh-CN" altLang="en-US"/>
              <a:t>，提供</a:t>
            </a:r>
            <a:r>
              <a:rPr lang="en-US" altLang="zh-CN"/>
              <a:t>TPM</a:t>
            </a:r>
            <a:r>
              <a:rPr lang="zh-CN" altLang="en-US"/>
              <a:t>服务给服务器，此设计具有低耦合性，使平台对底层</a:t>
            </a:r>
            <a:r>
              <a:rPr lang="en-US" altLang="zh-CN"/>
              <a:t> TPM </a:t>
            </a:r>
            <a:r>
              <a:rPr lang="zh-CN" altLang="en-US"/>
              <a:t>硬件的实现方式无感知，从而具备良好的推广价值。</a:t>
            </a:r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、实现</a:t>
            </a:r>
            <a:r>
              <a:rPr lang="zh-CN" altLang="en-US">
                <a:solidFill>
                  <a:schemeClr val="tx1"/>
                </a:solidFill>
              </a:rPr>
              <a:t>基于角色</a:t>
            </a:r>
            <a:r>
              <a:rPr lang="zh-CN" altLang="en-US"/>
              <a:t>的访问控制（</a:t>
            </a:r>
            <a:r>
              <a:rPr lang="zh-CN" altLang="en-US">
                <a:solidFill>
                  <a:srgbClr val="4874CB"/>
                </a:solidFill>
              </a:rPr>
              <a:t>RBAC</a:t>
            </a:r>
            <a:r>
              <a:rPr lang="zh-CN" altLang="en-US"/>
              <a:t>）管理后台，实现用户、角色与权限的分离。该后台功能完善，便于可信管理员高效操作。</a:t>
            </a:r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、在可信管理中心的基准值管理中，结合</a:t>
            </a:r>
            <a:r>
              <a:rPr lang="en-US" altLang="zh-CN"/>
              <a:t> </a:t>
            </a:r>
            <a:r>
              <a:rPr lang="zh-CN" altLang="en-US">
                <a:solidFill>
                  <a:srgbClr val="4874CB"/>
                </a:solidFill>
              </a:rPr>
              <a:t>TCG 信任</a:t>
            </a:r>
            <a:r>
              <a:rPr lang="zh-CN" altLang="en-US"/>
              <a:t>理念，实现了可信网络连接。</a:t>
            </a:r>
          </a:p>
          <a:p>
            <a:endParaRPr lang="zh-CN" altLang="en-US"/>
          </a:p>
          <a:p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通过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AI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智能助手的问答功能，调用定制化</a:t>
            </a:r>
            <a:r>
              <a:rPr lang="zh-CN" altLang="en-US">
                <a:solidFill>
                  <a:srgbClr val="4874CB"/>
                </a:solidFill>
                <a:sym typeface="+mn-ea"/>
              </a:rPr>
              <a:t>大模型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实现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BMC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调用，对服务器进行远程可信控制。同时，结合</a:t>
            </a:r>
            <a:r>
              <a:rPr lang="zh-CN" altLang="en-US">
                <a:solidFill>
                  <a:srgbClr val="4874CB"/>
                </a:solidFill>
                <a:sym typeface="+mn-ea"/>
              </a:rPr>
              <a:t>检索增强技术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，构建了</a:t>
            </a:r>
            <a:r>
              <a:rPr lang="zh-CN" altLang="en-US">
                <a:solidFill>
                  <a:srgbClr val="4874CB"/>
                </a:solidFill>
                <a:sym typeface="+mn-ea"/>
              </a:rPr>
              <a:t>可信知识库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（如基于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BMC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和服务器可信节点的知识库），从而实现了可信知识问答，帮助用户进行代码编程与决策制定。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27863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总结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不足与改进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09550" y="2690495"/>
            <a:ext cx="1142174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1. 增强AI助手的管理效能：当前，AI助手虽然</a:t>
            </a:r>
            <a:r>
              <a:rPr lang="zh-CN" altLang="en-US">
                <a:sym typeface="+mn-ea"/>
              </a:rPr>
              <a:t>不能作为系统安全的试金石</a:t>
            </a:r>
            <a:r>
              <a:rPr lang="zh-CN" altLang="en-US"/>
              <a:t>直接提升系统安全性，但在提升管理便利性方面具备潜力。为充分发挥</a:t>
            </a:r>
            <a:r>
              <a:rPr lang="zh-CN" altLang="en-US">
                <a:solidFill>
                  <a:srgbClr val="4874CB"/>
                </a:solidFill>
              </a:rPr>
              <a:t>大模型</a:t>
            </a:r>
            <a:r>
              <a:rPr lang="zh-CN" altLang="en-US"/>
              <a:t>在服务器与BMC场景下的集群可信管理作用，我们计划减少对传统远程认证中Privacy CA信任的依赖，利用AI的“公平公正”特性来降低潜在的失信风险。</a:t>
            </a:r>
          </a:p>
          <a:p>
            <a:endParaRPr lang="zh-CN" altLang="en-US"/>
          </a:p>
          <a:p>
            <a:r>
              <a:rPr lang="zh-CN" altLang="en-US"/>
              <a:t>2. 集成</a:t>
            </a:r>
            <a:r>
              <a:rPr lang="zh-CN" altLang="en-US">
                <a:solidFill>
                  <a:srgbClr val="4874CB"/>
                </a:solidFill>
              </a:rPr>
              <a:t>UEFI可信启动</a:t>
            </a:r>
            <a:r>
              <a:rPr lang="zh-CN" altLang="en-US">
                <a:solidFill>
                  <a:schemeClr val="tx1"/>
                </a:solidFill>
              </a:rPr>
              <a:t>：</a:t>
            </a:r>
            <a:r>
              <a:rPr lang="zh-CN" altLang="en-US"/>
              <a:t>尽管当前不要求</a:t>
            </a:r>
            <a:r>
              <a:rPr lang="en-US" altLang="zh-CN"/>
              <a:t> UEFI </a:t>
            </a:r>
            <a:r>
              <a:rPr lang="zh-CN" altLang="en-US"/>
              <a:t>可信启动，我们认为其对项目落地至关重要，并计划在未来集成此功能。</a:t>
            </a:r>
          </a:p>
          <a:p>
            <a:endParaRPr lang="zh-CN" altLang="en-US"/>
          </a:p>
          <a:p>
            <a:r>
              <a:rPr lang="zh-CN" altLang="en-US"/>
              <a:t>3. 提供更丰富功能：我们注意到部分功能的实现较为基础，为此，我们计划进一步完善系统功能和优化用户体验。具体措施包括支持管理员配置</a:t>
            </a:r>
            <a:r>
              <a:rPr lang="zh-CN" altLang="en-US">
                <a:solidFill>
                  <a:srgbClr val="4874CB"/>
                </a:solidFill>
              </a:rPr>
              <a:t>后台任务</a:t>
            </a:r>
            <a:r>
              <a:rPr lang="zh-CN" altLang="en-US"/>
              <a:t>和</a:t>
            </a:r>
            <a:r>
              <a:rPr lang="zh-CN" altLang="en-US">
                <a:solidFill>
                  <a:srgbClr val="4874CB"/>
                </a:solidFill>
              </a:rPr>
              <a:t>告警策略</a:t>
            </a:r>
            <a:r>
              <a:rPr lang="zh-CN" altLang="en-US"/>
              <a:t>，实现</a:t>
            </a:r>
            <a:r>
              <a:rPr lang="zh-CN" altLang="en-US">
                <a:solidFill>
                  <a:srgbClr val="4874CB"/>
                </a:solidFill>
              </a:rPr>
              <a:t>自动可信校验</a:t>
            </a:r>
            <a:r>
              <a:rPr lang="zh-CN" altLang="en-US"/>
              <a:t>，并确保在校验失败时及时通知管理员。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140716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开源协议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75565" y="2157730"/>
            <a:ext cx="835914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/>
              <a:t>本项目遵循以下开源协议：</a:t>
            </a:r>
          </a:p>
          <a:p>
            <a:pPr indent="457200"/>
            <a:endParaRPr lang="zh-CN" altLang="en-US" dirty="0"/>
          </a:p>
          <a:p>
            <a:pPr marL="742950" lvl="1" indent="-285750">
              <a:buFont typeface="Wingdings" panose="05000000000000000000" charset="0"/>
              <a:buChar char="n"/>
            </a:pPr>
            <a:r>
              <a:rPr lang="en-US" altLang="zh-CN" dirty="0"/>
              <a:t>MIT License</a:t>
            </a:r>
          </a:p>
          <a:p>
            <a:pPr marL="742950" lvl="1" indent="-285750">
              <a:buFont typeface="Wingdings" panose="05000000000000000000" charset="0"/>
              <a:buChar char="n"/>
            </a:pPr>
            <a:r>
              <a:rPr lang="en-US" altLang="zh-CN" dirty="0"/>
              <a:t>Apache License 2.0</a:t>
            </a:r>
          </a:p>
          <a:p>
            <a:pPr marL="742950" lvl="1" indent="-285750">
              <a:buFont typeface="Wingdings" panose="05000000000000000000" charset="0"/>
              <a:buChar char="n"/>
            </a:pPr>
            <a:r>
              <a:rPr lang="en-US" altLang="zh-CN" dirty="0"/>
              <a:t>GPL(GNU General Public License)</a:t>
            </a:r>
          </a:p>
          <a:p>
            <a:pPr marL="742950" lvl="1" indent="-285750">
              <a:buFont typeface="Wingdings" panose="05000000000000000000" charset="0"/>
              <a:buChar char="n"/>
            </a:pPr>
            <a:r>
              <a:rPr lang="en-US" altLang="zh-CN" dirty="0"/>
              <a:t>PostgreSQL License</a:t>
            </a:r>
          </a:p>
          <a:p>
            <a:pPr marL="742950" lvl="1" indent="-285750">
              <a:buFont typeface="Wingdings" panose="05000000000000000000" charset="0"/>
              <a:buChar char="n"/>
            </a:pPr>
            <a:endParaRPr lang="en-US" altLang="zh-CN" dirty="0"/>
          </a:p>
          <a:p>
            <a:pPr lvl="1" indent="0">
              <a:buFont typeface="Wingdings" panose="05000000000000000000" charset="0"/>
              <a:buNone/>
            </a:pPr>
            <a:r>
              <a:rPr lang="zh-CN" altLang="en-US" dirty="0"/>
              <a:t>项目代码已在</a:t>
            </a:r>
            <a:r>
              <a:rPr lang="en-US" altLang="zh-CN" dirty="0" err="1"/>
              <a:t>github</a:t>
            </a:r>
            <a:r>
              <a:rPr lang="zh-CN" altLang="en-US" dirty="0"/>
              <a:t>开源</a:t>
            </a:r>
          </a:p>
          <a:p>
            <a:pPr lvl="1" indent="0">
              <a:buFont typeface="Wingdings" panose="05000000000000000000" charset="0"/>
              <a:buNone/>
            </a:pPr>
            <a:r>
              <a:rPr lang="zh-CN" altLang="en-US" dirty="0"/>
              <a:t>项目地址</a:t>
            </a:r>
            <a:r>
              <a:rPr lang="en-US" altLang="zh-CN" dirty="0"/>
              <a:t>:https://atomgit.com/bmc2024/000074-0x3f3f3f3f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46545" y="2432050"/>
            <a:ext cx="2926080" cy="4199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背景介绍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 </a:t>
            </a:r>
            <a:r>
              <a:rPr lang="zh-CN"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项目设计</a:t>
            </a:r>
            <a:endParaRPr lang="zh-CN" sz="2000" b="1">
              <a:solidFill>
                <a:srgbClr val="00A2E9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2.1 </a:t>
            </a:r>
            <a:r>
              <a:rPr lang="zh-CN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总体架构</a:t>
            </a:r>
            <a:endParaRPr lang="zh-CN" sz="2000">
              <a:solidFill>
                <a:srgbClr val="00A2E9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2.2 </a:t>
            </a:r>
            <a:r>
              <a:rPr lang="zh-CN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模块设计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2.3 TCM</a:t>
            </a:r>
            <a:r>
              <a:rPr lang="zh-CN" altLang="en-US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功能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2.4 </a:t>
            </a:r>
            <a:r>
              <a:rPr lang="zh-CN" altLang="en-US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服务器可信管理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2.5 AI</a:t>
            </a:r>
            <a:r>
              <a:rPr lang="zh-CN" altLang="en-US" sz="2000">
                <a:solidFill>
                  <a:srgbClr val="00A2E9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组件</a:t>
            </a:r>
            <a:endParaRPr lang="zh-CN" sz="2000">
              <a:solidFill>
                <a:srgbClr val="00A2E9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 </a:t>
            </a:r>
            <a:r>
              <a:rPr lang="zh-CN"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总结</a:t>
            </a:r>
            <a:endParaRPr sz="2000" b="1">
              <a:solidFill>
                <a:srgbClr val="00A2E9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    </a:t>
            </a:r>
            <a:endParaRPr b="1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95440" y="1393190"/>
            <a:ext cx="1466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44C7FE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15555" y="1728470"/>
            <a:ext cx="2912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4C7FE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/ CONTENTS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162108" y="2319020"/>
            <a:ext cx="375793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感谢观看，请批评指正</a:t>
            </a:r>
          </a:p>
          <a:p>
            <a:pPr algn="ctr">
              <a:lnSpc>
                <a:spcPct val="150000"/>
              </a:lnSpc>
            </a:pPr>
            <a:r>
              <a:rPr sz="28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   </a:t>
            </a:r>
            <a:endParaRPr lang="zh-CN" altLang="en-US" sz="2800" b="1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pic>
        <p:nvPicPr>
          <p:cNvPr id="2" name="图片 1" descr="00b06063a845dd24a8cd0843d393ba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48000" y="4367530"/>
            <a:ext cx="6096000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汇报人：熊思民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17145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背景介绍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646295" y="2356485"/>
            <a:ext cx="1583690" cy="1029335"/>
          </a:xfrm>
          <a:prstGeom prst="rect">
            <a:avLst/>
          </a:prstGeom>
          <a:ln w="12700" cmpd="sng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000" b="1" i="1">
                <a:latin typeface="Times New Roman" panose="02020603050405020304" charset="0"/>
                <a:cs typeface="Times New Roman" panose="02020603050405020304" charset="0"/>
              </a:rPr>
              <a:t>Remote Attester</a:t>
            </a:r>
          </a:p>
        </p:txBody>
      </p:sp>
      <p:sp>
        <p:nvSpPr>
          <p:cNvPr id="3" name="矩形 2"/>
          <p:cNvSpPr/>
          <p:nvPr/>
        </p:nvSpPr>
        <p:spPr>
          <a:xfrm>
            <a:off x="7568565" y="2356485"/>
            <a:ext cx="1583690" cy="10293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>
                <a:latin typeface="Times New Roman" panose="02020603050405020304" charset="0"/>
                <a:cs typeface="Times New Roman" panose="02020603050405020304" charset="0"/>
              </a:rPr>
              <a:t>Untrusted</a:t>
            </a:r>
            <a:br>
              <a:rPr lang="en-US" altLang="zh-CN" sz="2000" b="1" i="1">
                <a:latin typeface="Times New Roman" panose="02020603050405020304" charset="0"/>
                <a:cs typeface="Times New Roman" panose="02020603050405020304" charset="0"/>
              </a:rPr>
            </a:br>
            <a:r>
              <a:rPr lang="en-US" altLang="zh-CN" sz="2000" b="1" i="1">
                <a:latin typeface="Times New Roman" panose="02020603050405020304" charset="0"/>
                <a:cs typeface="Times New Roman" panose="02020603050405020304" charset="0"/>
              </a:rPr>
              <a:t>Target Host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9792970" y="2199005"/>
            <a:ext cx="1882140" cy="4984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000" b="1" i="1">
                <a:latin typeface="Times New Roman" panose="02020603050405020304" charset="0"/>
                <a:cs typeface="Times New Roman" panose="02020603050405020304" charset="0"/>
              </a:rPr>
              <a:t>EKcert AIKcert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9792970" y="3006090"/>
            <a:ext cx="1882775" cy="49847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2000" b="1" i="1">
                <a:latin typeface="Times New Roman" panose="02020603050405020304" charset="0"/>
                <a:cs typeface="Times New Roman" panose="02020603050405020304" charset="0"/>
              </a:rPr>
              <a:t>Measure log</a:t>
            </a:r>
          </a:p>
        </p:txBody>
      </p:sp>
      <p:cxnSp>
        <p:nvCxnSpPr>
          <p:cNvPr id="8" name="直接箭头连接符 7"/>
          <p:cNvCxnSpPr>
            <a:stCxn id="3" idx="3"/>
          </p:cNvCxnSpPr>
          <p:nvPr/>
        </p:nvCxnSpPr>
        <p:spPr>
          <a:xfrm flipV="1">
            <a:off x="9152255" y="2458720"/>
            <a:ext cx="735965" cy="412750"/>
          </a:xfrm>
          <a:prstGeom prst="straightConnector1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9152255" y="2871470"/>
            <a:ext cx="625475" cy="2901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2" idx="3"/>
            <a:endCxn id="3" idx="1"/>
          </p:cNvCxnSpPr>
          <p:nvPr/>
        </p:nvCxnSpPr>
        <p:spPr>
          <a:xfrm>
            <a:off x="6229985" y="2871470"/>
            <a:ext cx="1338580" cy="0"/>
          </a:xfrm>
          <a:prstGeom prst="line">
            <a:avLst/>
          </a:prstGeom>
          <a:ln w="412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肘形连接符 12"/>
          <p:cNvCxnSpPr/>
          <p:nvPr/>
        </p:nvCxnSpPr>
        <p:spPr>
          <a:xfrm rot="16200000" flipH="1">
            <a:off x="7263765" y="898525"/>
            <a:ext cx="3175" cy="2922270"/>
          </a:xfrm>
          <a:prstGeom prst="bentConnector3">
            <a:avLst>
              <a:gd name="adj1" fmla="val -14410000"/>
            </a:avLst>
          </a:prstGeom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miter lim="800000"/>
            <a:headEnd type="arrow" w="med" len="med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4" name="图片 13" descr="天平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38700" y="1585595"/>
            <a:ext cx="775970" cy="77597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4267200" y="4695190"/>
            <a:ext cx="1432560" cy="5778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i="1" dirty="0">
                <a:latin typeface="Times New Roman" panose="02020603050405020304" charset="0"/>
                <a:cs typeface="Times New Roman" panose="02020603050405020304" charset="0"/>
              </a:rPr>
              <a:t>CRTM</a:t>
            </a:r>
            <a:endParaRPr lang="en-US" altLang="zh-CN" dirty="0"/>
          </a:p>
        </p:txBody>
      </p:sp>
      <p:sp>
        <p:nvSpPr>
          <p:cNvPr id="18" name="圆角矩形 17"/>
          <p:cNvSpPr/>
          <p:nvPr/>
        </p:nvSpPr>
        <p:spPr>
          <a:xfrm>
            <a:off x="5804535" y="4703445"/>
            <a:ext cx="1432560" cy="5778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BIOS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7341870" y="4703445"/>
            <a:ext cx="1432560" cy="5778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Bootloader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8935085" y="4703445"/>
            <a:ext cx="1432560" cy="5778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Kernel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10528300" y="4703445"/>
            <a:ext cx="1432560" cy="5778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APP</a:t>
            </a:r>
          </a:p>
        </p:txBody>
      </p:sp>
      <p:cxnSp>
        <p:nvCxnSpPr>
          <p:cNvPr id="22" name="肘形连接符 21"/>
          <p:cNvCxnSpPr/>
          <p:nvPr/>
        </p:nvCxnSpPr>
        <p:spPr>
          <a:xfrm rot="5400000" flipV="1">
            <a:off x="5311775" y="4525010"/>
            <a:ext cx="8255" cy="1537335"/>
          </a:xfrm>
          <a:prstGeom prst="bentConnector3">
            <a:avLst>
              <a:gd name="adj1" fmla="val 298461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 rot="5400000" flipV="1">
            <a:off x="6994525" y="4516755"/>
            <a:ext cx="8255" cy="1537335"/>
          </a:xfrm>
          <a:prstGeom prst="bentConnector3">
            <a:avLst>
              <a:gd name="adj1" fmla="val 298461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5400000" flipV="1">
            <a:off x="8677275" y="4525010"/>
            <a:ext cx="8255" cy="1537335"/>
          </a:xfrm>
          <a:prstGeom prst="bentConnector3">
            <a:avLst>
              <a:gd name="adj1" fmla="val 298461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5" name="肘形连接符 24"/>
          <p:cNvCxnSpPr/>
          <p:nvPr/>
        </p:nvCxnSpPr>
        <p:spPr>
          <a:xfrm rot="5400000" flipV="1">
            <a:off x="10427335" y="4533265"/>
            <a:ext cx="8255" cy="1537335"/>
          </a:xfrm>
          <a:prstGeom prst="bentConnector3">
            <a:avLst>
              <a:gd name="adj1" fmla="val 298461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7" idx="0"/>
            <a:endCxn id="5" idx="2"/>
          </p:cNvCxnSpPr>
          <p:nvPr/>
        </p:nvCxnSpPr>
        <p:spPr>
          <a:xfrm rot="16200000">
            <a:off x="7263130" y="1224280"/>
            <a:ext cx="1190625" cy="5751195"/>
          </a:xfrm>
          <a:prstGeom prst="bentConnector3">
            <a:avLst>
              <a:gd name="adj1" fmla="val 49973"/>
            </a:avLst>
          </a:prstGeom>
          <a:ln w="12700" cap="flat" cmpd="sng" algn="ctr">
            <a:solidFill>
              <a:schemeClr val="accent2">
                <a:lumMod val="75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8" idx="0"/>
            <a:endCxn id="5" idx="2"/>
          </p:cNvCxnSpPr>
          <p:nvPr/>
        </p:nvCxnSpPr>
        <p:spPr>
          <a:xfrm rot="16200000">
            <a:off x="8028305" y="1997075"/>
            <a:ext cx="1198880" cy="4213860"/>
          </a:xfrm>
          <a:prstGeom prst="bentConnector3">
            <a:avLst>
              <a:gd name="adj1" fmla="val 50000"/>
            </a:avLst>
          </a:prstGeom>
          <a:ln w="12700" cap="flat" cmpd="sng" algn="ctr">
            <a:solidFill>
              <a:schemeClr val="accent2">
                <a:lumMod val="75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21" idx="0"/>
            <a:endCxn id="5" idx="2"/>
          </p:cNvCxnSpPr>
          <p:nvPr/>
        </p:nvCxnSpPr>
        <p:spPr>
          <a:xfrm rot="16200000" flipV="1">
            <a:off x="10389870" y="3849370"/>
            <a:ext cx="1198880" cy="509905"/>
          </a:xfrm>
          <a:prstGeom prst="bentConnector3">
            <a:avLst>
              <a:gd name="adj1" fmla="val 50026"/>
            </a:avLst>
          </a:prstGeom>
          <a:ln w="12700" cap="flat" cmpd="sng" algn="ctr">
            <a:solidFill>
              <a:schemeClr val="accent2">
                <a:lumMod val="75000"/>
              </a:schemeClr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8056880" y="4077970"/>
            <a:ext cx="1270" cy="626110"/>
          </a:xfrm>
          <a:prstGeom prst="line">
            <a:avLst/>
          </a:prstGeom>
          <a:ln w="12700" cap="flat" cmpd="sng" algn="ctr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9650730" y="4077970"/>
            <a:ext cx="1270" cy="626110"/>
          </a:xfrm>
          <a:prstGeom prst="line">
            <a:avLst/>
          </a:prstGeom>
          <a:ln w="12700" cap="flat" cmpd="sng" algn="ctr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888220" y="5598160"/>
            <a:ext cx="1454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>
                <a:solidFill>
                  <a:schemeClr val="accent1">
                    <a:lumMod val="75000"/>
                  </a:schemeClr>
                </a:solidFill>
                <a:latin typeface="Times New Roman" panose="02020603050405020304" charset="0"/>
              </a:rPr>
              <a:t>完整性度量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982845" y="3709670"/>
            <a:ext cx="12471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solidFill>
                  <a:schemeClr val="accent2">
                    <a:lumMod val="75000"/>
                  </a:schemeClr>
                </a:solidFill>
              </a:rPr>
              <a:t>度量记录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10528300" y="6122670"/>
            <a:ext cx="1432560" cy="5778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BEBEB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TPM</a:t>
            </a:r>
          </a:p>
        </p:txBody>
      </p:sp>
      <p:sp>
        <p:nvSpPr>
          <p:cNvPr id="43" name="虚尾箭头 42"/>
          <p:cNvSpPr/>
          <p:nvPr/>
        </p:nvSpPr>
        <p:spPr>
          <a:xfrm>
            <a:off x="8195945" y="6122670"/>
            <a:ext cx="1879600" cy="619760"/>
          </a:xfrm>
          <a:prstGeom prst="stripedRightArrow">
            <a:avLst>
              <a:gd name="adj1" fmla="val 40163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BEBEBE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741160" y="6227445"/>
            <a:ext cx="1454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</a:rPr>
              <a:t>PCR Extend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54305" y="2078046"/>
            <a:ext cx="4567555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900"/>
              </a:spcAft>
            </a:pPr>
            <a:r>
              <a:rPr lang="zh-CN" altLang="en-US" dirty="0">
                <a:solidFill>
                  <a:srgbClr val="4874CB"/>
                </a:solidFill>
              </a:rPr>
              <a:t>可信启动</a:t>
            </a:r>
            <a:r>
              <a:rPr lang="zh-CN" altLang="en-US" dirty="0"/>
              <a:t>分为</a:t>
            </a:r>
            <a:r>
              <a:rPr lang="zh-CN" altLang="en-US" dirty="0">
                <a:solidFill>
                  <a:srgbClr val="4874CB"/>
                </a:solidFill>
              </a:rPr>
              <a:t>度量启动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4874CB"/>
                </a:solidFill>
              </a:rPr>
              <a:t>远程证明</a:t>
            </a:r>
            <a:r>
              <a:rPr lang="zh-CN" altLang="en-US" dirty="0"/>
              <a:t>两部分。</a:t>
            </a:r>
            <a:endParaRPr lang="en-US" altLang="zh-CN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/>
              <a:t>度量启动即在系统启动过程中，前一个部件将计算后一个部件的哈希值，将哈希值扩展到对应的</a:t>
            </a:r>
            <a:r>
              <a:rPr lang="en-US" altLang="zh-CN" dirty="0"/>
              <a:t>TPM PCR</a:t>
            </a:r>
            <a:r>
              <a:rPr lang="zh-CN" altLang="en-US" dirty="0"/>
              <a:t>槽位中。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远程证明即验证者验证</a:t>
            </a:r>
            <a:r>
              <a:rPr lang="en-US" altLang="zh-CN" dirty="0"/>
              <a:t>TPM</a:t>
            </a:r>
            <a:r>
              <a:rPr lang="zh-CN" altLang="en-US" dirty="0"/>
              <a:t>平台的身份，以及完整性。</a:t>
            </a:r>
          </a:p>
          <a:p>
            <a:endParaRPr lang="en-US" altLang="zh-CN" dirty="0"/>
          </a:p>
          <a:p>
            <a:pPr>
              <a:spcAft>
                <a:spcPts val="900"/>
              </a:spcAft>
            </a:pPr>
            <a:r>
              <a:rPr lang="zh-CN" altLang="en-US" dirty="0"/>
              <a:t>因此</a:t>
            </a:r>
            <a:r>
              <a:rPr lang="en-US" altLang="zh-CN" dirty="0"/>
              <a:t>TPM</a:t>
            </a:r>
            <a:r>
              <a:rPr lang="zh-CN" altLang="en-US" dirty="0"/>
              <a:t>在这个</a:t>
            </a:r>
            <a:r>
              <a:rPr lang="zh-CN" altLang="en-US" dirty="0">
                <a:solidFill>
                  <a:schemeClr val="tx1"/>
                </a:solidFill>
              </a:rPr>
              <a:t>过程中</a:t>
            </a:r>
            <a:r>
              <a:rPr lang="zh-CN" altLang="en-US" dirty="0"/>
              <a:t>发挥的作用主要在于：</a:t>
            </a:r>
          </a:p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 dirty="0">
                <a:solidFill>
                  <a:srgbClr val="4874CB"/>
                </a:solidFill>
              </a:rPr>
              <a:t>PCR</a:t>
            </a:r>
            <a:r>
              <a:rPr lang="zh-CN" altLang="en-US" dirty="0">
                <a:solidFill>
                  <a:srgbClr val="4874CB"/>
                </a:solidFill>
              </a:rPr>
              <a:t>机制</a:t>
            </a:r>
            <a:r>
              <a:rPr lang="en-US" altLang="zh-CN" dirty="0">
                <a:solidFill>
                  <a:srgbClr val="4874CB"/>
                </a:solidFill>
              </a:rPr>
              <a:t>-</a:t>
            </a:r>
            <a:r>
              <a:rPr lang="zh-CN" altLang="en-US" dirty="0">
                <a:solidFill>
                  <a:srgbClr val="4874CB"/>
                </a:solidFill>
              </a:rPr>
              <a:t>防篡改</a:t>
            </a:r>
          </a:p>
          <a:p>
            <a:pPr lvl="1" indent="0">
              <a:spcAft>
                <a:spcPts val="600"/>
              </a:spcAft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- </a:t>
            </a:r>
            <a:r>
              <a:rPr lang="zh-CN" altLang="en-US" dirty="0">
                <a:solidFill>
                  <a:schemeClr val="tx1"/>
                </a:solidFill>
              </a:rPr>
              <a:t>确保度量</a:t>
            </a:r>
            <a:r>
              <a:rPr lang="en-US" altLang="zh-CN" dirty="0" err="1">
                <a:solidFill>
                  <a:schemeClr val="tx1"/>
                </a:solidFill>
              </a:rPr>
              <a:t>log的真实性</a:t>
            </a:r>
            <a:endParaRPr lang="en-US" altLang="zh-CN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 dirty="0">
                <a:solidFill>
                  <a:srgbClr val="4874CB"/>
                </a:solidFill>
              </a:rPr>
              <a:t>EK</a:t>
            </a:r>
            <a:r>
              <a:rPr lang="zh-CN" altLang="en-US" dirty="0">
                <a:solidFill>
                  <a:srgbClr val="4874CB"/>
                </a:solidFill>
              </a:rPr>
              <a:t>密钥</a:t>
            </a:r>
            <a:r>
              <a:rPr lang="en-US" altLang="zh-CN" dirty="0">
                <a:solidFill>
                  <a:srgbClr val="4874CB"/>
                </a:solidFill>
              </a:rPr>
              <a:t>/AIK</a:t>
            </a:r>
            <a:r>
              <a:rPr lang="zh-CN" altLang="en-US" dirty="0">
                <a:solidFill>
                  <a:srgbClr val="4874CB"/>
                </a:solidFill>
              </a:rPr>
              <a:t>密钥</a:t>
            </a:r>
          </a:p>
          <a:p>
            <a:pPr lvl="1" indent="0">
              <a:buFont typeface="Wingdings" panose="05000000000000000000" charset="0"/>
              <a:buNone/>
            </a:pPr>
            <a:r>
              <a:rPr lang="en-US" altLang="zh-CN" dirty="0">
                <a:solidFill>
                  <a:schemeClr val="tx1"/>
                </a:solidFill>
              </a:rPr>
              <a:t>- </a:t>
            </a:r>
            <a:r>
              <a:rPr lang="zh-CN" altLang="en-US" dirty="0">
                <a:solidFill>
                  <a:schemeClr val="tx1"/>
                </a:solidFill>
              </a:rPr>
              <a:t>身份证明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46545" y="2432050"/>
            <a:ext cx="2926080" cy="4199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 </a:t>
            </a:r>
            <a:r>
              <a:rPr lang="zh-CN"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背景介绍</a:t>
            </a:r>
            <a:endParaRPr sz="2000" b="1">
              <a:solidFill>
                <a:srgbClr val="00A2E9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项目设计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2.1 </a:t>
            </a:r>
            <a:r>
              <a:rPr lang="zh-CN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总体架构</a:t>
            </a:r>
            <a:endParaRPr lang="zh-CN" sz="20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2.2 </a:t>
            </a:r>
            <a:r>
              <a:rPr lang="zh-CN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模块设计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2.3 TCM</a:t>
            </a:r>
            <a:r>
              <a:rPr lang="zh-CN" altLang="en-US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功能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2.4 </a:t>
            </a:r>
            <a:r>
              <a:rPr lang="zh-CN" altLang="en-US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服务器可信管理</a:t>
            </a:r>
          </a:p>
          <a:p>
            <a:pPr marL="457200" lvl="1" indent="0" algn="l">
              <a:lnSpc>
                <a:spcPct val="150000"/>
              </a:lnSpc>
              <a:buNone/>
            </a:pPr>
            <a:r>
              <a:rPr lang="en-US" altLang="zh-CN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2.5 AI</a:t>
            </a:r>
            <a:r>
              <a:rPr lang="zh-CN" altLang="en-US" sz="200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组件</a:t>
            </a:r>
            <a:endParaRPr lang="zh-CN" sz="200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 </a:t>
            </a:r>
            <a:r>
              <a:rPr lang="zh-CN" sz="2000" b="1">
                <a:solidFill>
                  <a:srgbClr val="00A2E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总结</a:t>
            </a:r>
            <a:endParaRPr sz="2000" b="1">
              <a:solidFill>
                <a:srgbClr val="00A2E9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  <a:sym typeface="+mn-ea"/>
              </a:rPr>
              <a:t>     </a:t>
            </a:r>
            <a:endParaRPr b="1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95440" y="1393190"/>
            <a:ext cx="1466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>
                <a:solidFill>
                  <a:srgbClr val="44C7FE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15555" y="1728470"/>
            <a:ext cx="29121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44C7FE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/ CONTENTS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服务器集群 AI可信管理中心设计-效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" y="1407795"/>
            <a:ext cx="8308340" cy="545147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20218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2.1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总体架构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458200" y="2511425"/>
            <a:ext cx="3605530" cy="35001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主要功能设计：</a:t>
            </a:r>
          </a:p>
          <a:p>
            <a:pPr marL="285750" indent="-285750">
              <a:buFont typeface="Wingdings" panose="05000000000000000000" charset="0"/>
              <a:buChar char="Ø"/>
            </a:pPr>
            <a:r>
              <a:rPr lang="en-US" altLang="zh-CN" dirty="0">
                <a:solidFill>
                  <a:srgbClr val="4874CB"/>
                </a:solidFill>
              </a:rPr>
              <a:t>TSS </a:t>
            </a:r>
            <a:r>
              <a:rPr lang="zh-CN" altLang="en-US" dirty="0">
                <a:solidFill>
                  <a:srgbClr val="4874CB"/>
                </a:solidFill>
              </a:rPr>
              <a:t>软件栈适配</a:t>
            </a:r>
            <a:r>
              <a:rPr lang="en-US" altLang="zh-CN" dirty="0"/>
              <a:t> </a:t>
            </a:r>
            <a:br>
              <a:rPr lang="en-US" altLang="zh-CN" dirty="0"/>
            </a:br>
            <a:r>
              <a:rPr lang="en-US" altLang="zh-CN" dirty="0"/>
              <a:t>- </a:t>
            </a:r>
            <a:r>
              <a:rPr lang="zh-CN" altLang="en-US" dirty="0"/>
              <a:t>使服务器访问</a:t>
            </a:r>
            <a:r>
              <a:rPr lang="en-US" altLang="zh-CN" dirty="0"/>
              <a:t>TPM</a:t>
            </a:r>
            <a:r>
              <a:rPr lang="zh-CN" altLang="en-US" dirty="0"/>
              <a:t>服务的能力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4874CB"/>
                </a:solidFill>
              </a:rPr>
              <a:t>完整性度量</a:t>
            </a:r>
          </a:p>
          <a:p>
            <a:r>
              <a:rPr lang="en-US" altLang="zh-CN" dirty="0"/>
              <a:t>     - </a:t>
            </a:r>
            <a:r>
              <a:rPr lang="zh-CN" altLang="en-US" dirty="0"/>
              <a:t>启动时</a:t>
            </a:r>
            <a:r>
              <a:rPr lang="en-US" altLang="zh-CN" dirty="0"/>
              <a:t>-BMC</a:t>
            </a:r>
            <a:r>
              <a:rPr lang="zh-CN" altLang="en-US" dirty="0"/>
              <a:t>度量</a:t>
            </a:r>
            <a:r>
              <a:rPr lang="en-US" altLang="zh-CN" dirty="0"/>
              <a:t>BIOS</a:t>
            </a:r>
          </a:p>
          <a:p>
            <a:r>
              <a:rPr lang="en-US" altLang="zh-CN" dirty="0"/>
              <a:t>     - </a:t>
            </a:r>
            <a:r>
              <a:rPr lang="zh-CN" altLang="en-US" dirty="0"/>
              <a:t>运行时</a:t>
            </a:r>
            <a:r>
              <a:rPr lang="en-US" altLang="zh-CN" dirty="0"/>
              <a:t>-</a:t>
            </a:r>
            <a:r>
              <a:rPr lang="zh-CN" altLang="en-US" dirty="0"/>
              <a:t>内核完整性度量架构</a:t>
            </a:r>
            <a:endParaRPr lang="en-US" altLang="zh-CN" dirty="0"/>
          </a:p>
          <a:p>
            <a:endParaRPr lang="zh-CN" altLang="en-US" dirty="0"/>
          </a:p>
          <a:p>
            <a:pPr marL="285750" indent="-285750">
              <a:buFont typeface="Wingdings" panose="05000000000000000000" charset="0"/>
              <a:buChar char="Ø"/>
            </a:pPr>
            <a:r>
              <a:rPr lang="zh-CN" altLang="en-US" dirty="0">
                <a:solidFill>
                  <a:srgbClr val="4874CB"/>
                </a:solidFill>
              </a:rPr>
              <a:t>可信管理中心</a:t>
            </a:r>
          </a:p>
          <a:p>
            <a:pPr indent="0">
              <a:buFont typeface="Wingdings" panose="05000000000000000000" charset="0"/>
              <a:buNone/>
            </a:pPr>
            <a:r>
              <a:rPr lang="en-US" altLang="zh-CN" dirty="0"/>
              <a:t>     - </a:t>
            </a:r>
            <a:r>
              <a:rPr lang="zh-CN" altLang="en-US" dirty="0"/>
              <a:t>对服务器进行远程证明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dirty="0"/>
              <a:t> </a:t>
            </a:r>
            <a:r>
              <a:rPr lang="en-US" altLang="zh-CN" dirty="0"/>
              <a:t>    - </a:t>
            </a:r>
            <a:r>
              <a:rPr lang="zh-CN" altLang="en-US" dirty="0"/>
              <a:t>对服务器进行可信管理</a:t>
            </a:r>
          </a:p>
          <a:p>
            <a:pPr indent="0">
              <a:buFont typeface="Wingdings" panose="05000000000000000000" charset="0"/>
              <a:buNone/>
            </a:pPr>
            <a:r>
              <a:rPr lang="zh-CN" altLang="en-US" dirty="0"/>
              <a:t> </a:t>
            </a:r>
            <a:r>
              <a:rPr lang="en-US" altLang="zh-CN" dirty="0"/>
              <a:t>    - </a:t>
            </a:r>
            <a:r>
              <a:rPr lang="zh-CN" altLang="en-US" dirty="0"/>
              <a:t>可信网络连接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20218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2.2 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模块设计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2" name="图片 1" descr="服务器集群 AI可信管理中心设计-模块设计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415" y="1951990"/>
            <a:ext cx="8236585" cy="49060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09550" y="2420620"/>
            <a:ext cx="411099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>
                <a:solidFill>
                  <a:srgbClr val="4874CB"/>
                </a:solidFill>
              </a:rPr>
              <a:t>可信管理</a:t>
            </a:r>
            <a:r>
              <a:rPr lang="en-US" altLang="zh-CN">
                <a:solidFill>
                  <a:srgbClr val="4874CB"/>
                </a:solidFill>
              </a:rPr>
              <a:t>/</a:t>
            </a:r>
            <a:r>
              <a:rPr lang="zh-CN" altLang="en-US">
                <a:solidFill>
                  <a:srgbClr val="4874CB"/>
                </a:solidFill>
              </a:rPr>
              <a:t>可信控制</a:t>
            </a:r>
          </a:p>
          <a:p>
            <a:r>
              <a:rPr lang="en-US" altLang="zh-CN"/>
              <a:t>     - </a:t>
            </a:r>
            <a:r>
              <a:rPr lang="zh-CN" altLang="en-US"/>
              <a:t>完成可信度量管理，根据基准值对服务器行为进行裁决，并提供</a:t>
            </a:r>
            <a:r>
              <a:rPr lang="en-US" altLang="zh-CN"/>
              <a:t>Web UI</a:t>
            </a:r>
            <a:r>
              <a:rPr lang="zh-CN" altLang="en-US"/>
              <a:t>管理。</a:t>
            </a:r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>
                <a:solidFill>
                  <a:srgbClr val="4874CB"/>
                </a:solidFill>
              </a:rPr>
              <a:t>TCM </a:t>
            </a:r>
            <a:r>
              <a:rPr lang="zh-CN" altLang="en-US">
                <a:solidFill>
                  <a:srgbClr val="4874CB"/>
                </a:solidFill>
              </a:rPr>
              <a:t>功能板块</a:t>
            </a:r>
          </a:p>
          <a:p>
            <a:r>
              <a:rPr lang="zh-CN" altLang="en-US"/>
              <a:t> </a:t>
            </a:r>
            <a:r>
              <a:rPr lang="en-US" altLang="zh-CN"/>
              <a:t>    - TCM</a:t>
            </a:r>
            <a:r>
              <a:rPr lang="zh-CN" altLang="en-US"/>
              <a:t>功能集成，为服务器提供</a:t>
            </a:r>
            <a:r>
              <a:rPr lang="en-US" altLang="zh-CN"/>
              <a:t>TCM</a:t>
            </a:r>
            <a:r>
              <a:rPr lang="zh-CN" altLang="en-US"/>
              <a:t>访问能力。</a:t>
            </a:r>
          </a:p>
          <a:p>
            <a:r>
              <a:rPr lang="en-US" altLang="zh-CN"/>
              <a:t>     - </a:t>
            </a:r>
            <a:r>
              <a:rPr lang="zh-CN" altLang="en-US"/>
              <a:t>可信度量，远程证明。</a:t>
            </a:r>
          </a:p>
          <a:p>
            <a:endParaRPr lang="zh-CN" altLang="en-US"/>
          </a:p>
          <a:p>
            <a:pPr marL="285750" indent="-285750">
              <a:buFont typeface="Wingdings" panose="05000000000000000000" charset="0"/>
              <a:buChar char="n"/>
            </a:pPr>
            <a:r>
              <a:rPr lang="en-US" altLang="zh-CN">
                <a:solidFill>
                  <a:srgbClr val="4874CB"/>
                </a:solidFill>
              </a:rPr>
              <a:t>AI </a:t>
            </a:r>
            <a:r>
              <a:rPr lang="zh-CN" altLang="en-US">
                <a:solidFill>
                  <a:srgbClr val="4874CB"/>
                </a:solidFill>
              </a:rPr>
              <a:t>组件</a:t>
            </a:r>
          </a:p>
          <a:p>
            <a:r>
              <a:rPr lang="en-US" altLang="zh-CN"/>
              <a:t>    - </a:t>
            </a:r>
            <a:r>
              <a:rPr lang="zh-CN" altLang="en-US"/>
              <a:t>通过大模型</a:t>
            </a:r>
            <a:r>
              <a:rPr lang="en-US" altLang="zh-CN"/>
              <a:t> AI </a:t>
            </a:r>
            <a:r>
              <a:rPr lang="zh-CN" altLang="en-US"/>
              <a:t>助手，实现管理员高效管理，并快速获取系统可信状态与可信计算知识。</a:t>
            </a:r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4730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2.3 TCM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功能板块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设计方案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pic>
        <p:nvPicPr>
          <p:cNvPr id="4" name="图片 3" descr="TSS软件栈-BMC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055" y="2508885"/>
            <a:ext cx="5237480" cy="3521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580" y="2475230"/>
            <a:ext cx="564261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n"/>
            </a:pPr>
            <a:r>
              <a:rPr lang="zh-CN" altLang="en-US">
                <a:solidFill>
                  <a:srgbClr val="4874CB"/>
                </a:solidFill>
              </a:rPr>
              <a:t> 适配TSS以给服务器提供TCM访问能力</a:t>
            </a:r>
            <a:endParaRPr lang="en-US" altLang="zh-CN"/>
          </a:p>
          <a:p>
            <a:r>
              <a:rPr lang="en-US" altLang="zh-CN"/>
              <a:t>     - tpm2-tools</a:t>
            </a:r>
            <a:r>
              <a:rPr lang="zh-CN" altLang="en-US"/>
              <a:t>均可运行</a:t>
            </a:r>
          </a:p>
          <a:p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- TABRM</a:t>
            </a:r>
            <a:r>
              <a:rPr lang="zh-CN" altLang="en-US"/>
              <a:t>通过</a:t>
            </a:r>
            <a:r>
              <a:rPr lang="zh-CN" altLang="en-US">
                <a:solidFill>
                  <a:srgbClr val="4874CB"/>
                </a:solidFill>
              </a:rPr>
              <a:t>socket</a:t>
            </a:r>
            <a:r>
              <a:rPr lang="zh-CN" altLang="en-US"/>
              <a:t>接入</a:t>
            </a:r>
            <a:r>
              <a:rPr lang="en-US" altLang="zh-CN"/>
              <a:t>BMC</a:t>
            </a:r>
            <a:r>
              <a:rPr lang="zh-CN" altLang="en-US"/>
              <a:t>侧的</a:t>
            </a:r>
            <a:r>
              <a:rPr lang="en-US" altLang="zh-CN"/>
              <a:t>TCM</a:t>
            </a:r>
          </a:p>
          <a:p>
            <a:endParaRPr lang="en-US" altLang="zh-CN"/>
          </a:p>
          <a:p>
            <a:r>
              <a:rPr lang="en-US" altLang="zh-CN"/>
              <a:t>     - </a:t>
            </a:r>
            <a:r>
              <a:rPr lang="zh-CN" altLang="en-US"/>
              <a:t>测试功能，</a:t>
            </a:r>
            <a:r>
              <a:rPr lang="en-US" altLang="zh-CN"/>
              <a:t>pcr</a:t>
            </a:r>
            <a:r>
              <a:rPr lang="zh-CN" altLang="en-US"/>
              <a:t>相关功能、签名验签功能均无误</a:t>
            </a:r>
          </a:p>
          <a:p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 - </a:t>
            </a:r>
            <a:r>
              <a:rPr lang="zh-CN" altLang="en-US"/>
              <a:t>用户态程序可信度量，被篡改后无法执行，并且远程能够发现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09550" y="1407795"/>
            <a:ext cx="4730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2.3 TCM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功能板块</a:t>
            </a:r>
            <a:r>
              <a:rPr lang="en-US" altLang="zh-CN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实机演示</a:t>
            </a:r>
          </a:p>
        </p:txBody>
      </p:sp>
      <p:pic>
        <p:nvPicPr>
          <p:cNvPr id="7" name="图片 6" descr="00b06063a845dd24a8cd0843d393ba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935085" y="276225"/>
            <a:ext cx="3128645" cy="541020"/>
          </a:xfrm>
          <a:prstGeom prst="rect">
            <a:avLst/>
          </a:prstGeom>
        </p:spPr>
      </p:pic>
      <p:cxnSp>
        <p:nvCxnSpPr>
          <p:cNvPr id="47" name="直接连接符 46"/>
          <p:cNvCxnSpPr/>
          <p:nvPr>
            <p:custDataLst>
              <p:tags r:id="rId3"/>
            </p:custDataLst>
          </p:nvPr>
        </p:nvCxnSpPr>
        <p:spPr>
          <a:xfrm flipV="1">
            <a:off x="2769553" y="3094356"/>
            <a:ext cx="1905" cy="976630"/>
          </a:xfrm>
          <a:prstGeom prst="line">
            <a:avLst/>
          </a:prstGeom>
          <a:ln>
            <a:solidFill>
              <a:srgbClr val="17D594"/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cxnSp>
        <p:nvCxnSpPr>
          <p:cNvPr id="50" name="直接连接符 49"/>
          <p:cNvCxnSpPr/>
          <p:nvPr>
            <p:custDataLst>
              <p:tags r:id="rId4"/>
            </p:custDataLst>
          </p:nvPr>
        </p:nvCxnSpPr>
        <p:spPr>
          <a:xfrm flipV="1">
            <a:off x="4426268" y="4167506"/>
            <a:ext cx="1270" cy="901700"/>
          </a:xfrm>
          <a:prstGeom prst="line">
            <a:avLst/>
          </a:prstGeom>
          <a:ln>
            <a:solidFill>
              <a:srgbClr val="376FFF"/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cxnSp>
        <p:nvCxnSpPr>
          <p:cNvPr id="46" name="直接连接符 45"/>
          <p:cNvCxnSpPr/>
          <p:nvPr>
            <p:custDataLst>
              <p:tags r:id="rId5"/>
            </p:custDataLst>
          </p:nvPr>
        </p:nvCxnSpPr>
        <p:spPr>
          <a:xfrm flipH="1" flipV="1">
            <a:off x="1112203" y="4166871"/>
            <a:ext cx="1905" cy="859451"/>
          </a:xfrm>
          <a:prstGeom prst="line">
            <a:avLst/>
          </a:prstGeom>
          <a:ln>
            <a:solidFill>
              <a:srgbClr val="376FFF"/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sp>
        <p:nvSpPr>
          <p:cNvPr id="20" name="椭圆 19"/>
          <p:cNvSpPr/>
          <p:nvPr>
            <p:custDataLst>
              <p:tags r:id="rId6"/>
            </p:custDataLst>
          </p:nvPr>
        </p:nvSpPr>
        <p:spPr>
          <a:xfrm>
            <a:off x="4241483" y="4862831"/>
            <a:ext cx="381635" cy="382270"/>
          </a:xfrm>
          <a:prstGeom prst="ellipse">
            <a:avLst/>
          </a:prstGeom>
          <a:solidFill>
            <a:srgbClr val="376FFF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3</a:t>
            </a:r>
          </a:p>
        </p:txBody>
      </p:sp>
      <p:sp>
        <p:nvSpPr>
          <p:cNvPr id="130" name="椭圆 129"/>
          <p:cNvSpPr/>
          <p:nvPr>
            <p:custDataLst>
              <p:tags r:id="rId7"/>
            </p:custDataLst>
          </p:nvPr>
        </p:nvSpPr>
        <p:spPr>
          <a:xfrm>
            <a:off x="931228" y="4858386"/>
            <a:ext cx="382905" cy="382905"/>
          </a:xfrm>
          <a:prstGeom prst="ellipse">
            <a:avLst/>
          </a:prstGeom>
          <a:solidFill>
            <a:srgbClr val="376FFF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1</a:t>
            </a:r>
          </a:p>
        </p:txBody>
      </p:sp>
      <p:sp>
        <p:nvSpPr>
          <p:cNvPr id="22" name="椭圆 21"/>
          <p:cNvSpPr/>
          <p:nvPr>
            <p:custDataLst>
              <p:tags r:id="rId8"/>
            </p:custDataLst>
          </p:nvPr>
        </p:nvSpPr>
        <p:spPr>
          <a:xfrm>
            <a:off x="2575243" y="2906396"/>
            <a:ext cx="382905" cy="383540"/>
          </a:xfrm>
          <a:prstGeom prst="ellipse">
            <a:avLst/>
          </a:prstGeom>
          <a:solidFill>
            <a:srgbClr val="17D594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2</a:t>
            </a:r>
          </a:p>
        </p:txBody>
      </p:sp>
      <p:sp>
        <p:nvSpPr>
          <p:cNvPr id="12" name="矩形 11"/>
          <p:cNvSpPr/>
          <p:nvPr>
            <p:custDataLst>
              <p:tags r:id="rId9"/>
            </p:custDataLst>
          </p:nvPr>
        </p:nvSpPr>
        <p:spPr>
          <a:xfrm>
            <a:off x="334963" y="3162936"/>
            <a:ext cx="1627505" cy="818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  <a:cs typeface="+mn-ea"/>
              </a:rPr>
              <a:t>计算节点初次连接中心时的操作</a:t>
            </a:r>
          </a:p>
        </p:txBody>
      </p:sp>
      <p:sp>
        <p:nvSpPr>
          <p:cNvPr id="13" name="矩形 12"/>
          <p:cNvSpPr/>
          <p:nvPr>
            <p:custDataLst>
              <p:tags r:id="rId10"/>
            </p:custDataLst>
          </p:nvPr>
        </p:nvSpPr>
        <p:spPr>
          <a:xfrm>
            <a:off x="3611563" y="3162936"/>
            <a:ext cx="1627505" cy="818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  <a:cs typeface="+mn-ea"/>
              </a:rPr>
              <a:t>篡改已运行的可信文件，再进行可信校验</a:t>
            </a:r>
          </a:p>
        </p:txBody>
      </p:sp>
      <p:sp>
        <p:nvSpPr>
          <p:cNvPr id="14" name="矩形 13"/>
          <p:cNvSpPr/>
          <p:nvPr>
            <p:custDataLst>
              <p:tags r:id="rId11"/>
            </p:custDataLst>
          </p:nvPr>
        </p:nvSpPr>
        <p:spPr>
          <a:xfrm>
            <a:off x="1958023" y="4298951"/>
            <a:ext cx="1626235" cy="5302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17D594"/>
                </a:solidFill>
                <a:latin typeface="+mn-ea"/>
                <a:cs typeface="+mn-ea"/>
              </a:rPr>
              <a:t>运行可信文件</a:t>
            </a: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335598" y="2522856"/>
            <a:ext cx="1626235" cy="5359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rgbClr val="376FFF"/>
                </a:solidFill>
                <a:latin typeface="+mn-ea"/>
                <a:cs typeface="+mn-ea"/>
              </a:rPr>
              <a:t>初次连接</a:t>
            </a:r>
          </a:p>
        </p:txBody>
      </p:sp>
      <p:sp>
        <p:nvSpPr>
          <p:cNvPr id="16" name="矩形 15"/>
          <p:cNvSpPr/>
          <p:nvPr>
            <p:custDataLst>
              <p:tags r:id="rId13"/>
            </p:custDataLst>
          </p:nvPr>
        </p:nvSpPr>
        <p:spPr>
          <a:xfrm>
            <a:off x="3615373" y="2522856"/>
            <a:ext cx="1626235" cy="5359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376FFF"/>
                </a:solidFill>
                <a:latin typeface="+mn-ea"/>
                <a:cs typeface="+mn-ea"/>
              </a:rPr>
              <a:t>篡改可信文件</a:t>
            </a:r>
          </a:p>
        </p:txBody>
      </p:sp>
      <p:sp>
        <p:nvSpPr>
          <p:cNvPr id="23" name="任意多边形: 形状 22"/>
          <p:cNvSpPr/>
          <p:nvPr>
            <p:custDataLst>
              <p:tags r:id="rId14"/>
            </p:custDataLst>
          </p:nvPr>
        </p:nvSpPr>
        <p:spPr>
          <a:xfrm>
            <a:off x="307023" y="3982086"/>
            <a:ext cx="1620520" cy="185420"/>
          </a:xfrm>
          <a:custGeom>
            <a:avLst/>
            <a:gdLst>
              <a:gd name="connsiteX0" fmla="*/ 0 w 1620520"/>
              <a:gd name="connsiteY0" fmla="*/ 0 h 185420"/>
              <a:gd name="connsiteX1" fmla="*/ 1527810 w 1620520"/>
              <a:gd name="connsiteY1" fmla="*/ 0 h 185420"/>
              <a:gd name="connsiteX2" fmla="*/ 1620520 w 1620520"/>
              <a:gd name="connsiteY2" fmla="*/ 92710 h 185420"/>
              <a:gd name="connsiteX3" fmla="*/ 1527810 w 1620520"/>
              <a:gd name="connsiteY3" fmla="*/ 185420 h 185420"/>
              <a:gd name="connsiteX4" fmla="*/ 0 w 1620520"/>
              <a:gd name="connsiteY4" fmla="*/ 185420 h 185420"/>
              <a:gd name="connsiteX5" fmla="*/ 92710 w 1620520"/>
              <a:gd name="connsiteY5" fmla="*/ 92710 h 185420"/>
              <a:gd name="connsiteX6" fmla="*/ 0 w 1620520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0520" h="185420">
                <a:moveTo>
                  <a:pt x="0" y="0"/>
                </a:moveTo>
                <a:lnTo>
                  <a:pt x="1527810" y="0"/>
                </a:lnTo>
                <a:lnTo>
                  <a:pt x="1620520" y="92710"/>
                </a:lnTo>
                <a:lnTo>
                  <a:pt x="1527810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6FFF">
                  <a:lumMod val="85000"/>
                  <a:lumOff val="15000"/>
                </a:srgbClr>
              </a:gs>
              <a:gs pos="0">
                <a:srgbClr val="376FFF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 dirty="0">
              <a:solidFill>
                <a:srgbClr val="FFFFFF"/>
              </a:solidFill>
            </a:endParaRPr>
          </a:p>
        </p:txBody>
      </p:sp>
      <p:sp>
        <p:nvSpPr>
          <p:cNvPr id="26" name="任意多边形: 形状 25"/>
          <p:cNvSpPr/>
          <p:nvPr>
            <p:custDataLst>
              <p:tags r:id="rId15"/>
            </p:custDataLst>
          </p:nvPr>
        </p:nvSpPr>
        <p:spPr>
          <a:xfrm>
            <a:off x="1962468" y="3987166"/>
            <a:ext cx="1621155" cy="185420"/>
          </a:xfrm>
          <a:custGeom>
            <a:avLst/>
            <a:gdLst>
              <a:gd name="connsiteX0" fmla="*/ 0 w 1621155"/>
              <a:gd name="connsiteY0" fmla="*/ 0 h 185420"/>
              <a:gd name="connsiteX1" fmla="*/ 1528445 w 1621155"/>
              <a:gd name="connsiteY1" fmla="*/ 0 h 185420"/>
              <a:gd name="connsiteX2" fmla="*/ 1621155 w 1621155"/>
              <a:gd name="connsiteY2" fmla="*/ 92710 h 185420"/>
              <a:gd name="connsiteX3" fmla="*/ 1528445 w 1621155"/>
              <a:gd name="connsiteY3" fmla="*/ 185420 h 185420"/>
              <a:gd name="connsiteX4" fmla="*/ 0 w 1621155"/>
              <a:gd name="connsiteY4" fmla="*/ 185420 h 185420"/>
              <a:gd name="connsiteX5" fmla="*/ 92710 w 1621155"/>
              <a:gd name="connsiteY5" fmla="*/ 92710 h 185420"/>
              <a:gd name="connsiteX6" fmla="*/ 0 w 1621155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1155" h="185420">
                <a:moveTo>
                  <a:pt x="0" y="0"/>
                </a:moveTo>
                <a:lnTo>
                  <a:pt x="1528445" y="0"/>
                </a:lnTo>
                <a:lnTo>
                  <a:pt x="1621155" y="92710"/>
                </a:lnTo>
                <a:lnTo>
                  <a:pt x="1528445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17D594">
                  <a:lumMod val="85000"/>
                  <a:lumOff val="15000"/>
                </a:srgbClr>
              </a:gs>
              <a:gs pos="0">
                <a:srgbClr val="17D594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29" name="任意多边形: 形状 28"/>
          <p:cNvSpPr/>
          <p:nvPr>
            <p:custDataLst>
              <p:tags r:id="rId16"/>
            </p:custDataLst>
          </p:nvPr>
        </p:nvSpPr>
        <p:spPr>
          <a:xfrm>
            <a:off x="3618548" y="3982086"/>
            <a:ext cx="1621155" cy="185420"/>
          </a:xfrm>
          <a:custGeom>
            <a:avLst/>
            <a:gdLst>
              <a:gd name="connsiteX0" fmla="*/ 0 w 1621155"/>
              <a:gd name="connsiteY0" fmla="*/ 0 h 185420"/>
              <a:gd name="connsiteX1" fmla="*/ 1528445 w 1621155"/>
              <a:gd name="connsiteY1" fmla="*/ 0 h 185420"/>
              <a:gd name="connsiteX2" fmla="*/ 1621155 w 1621155"/>
              <a:gd name="connsiteY2" fmla="*/ 92710 h 185420"/>
              <a:gd name="connsiteX3" fmla="*/ 1528445 w 1621155"/>
              <a:gd name="connsiteY3" fmla="*/ 185420 h 185420"/>
              <a:gd name="connsiteX4" fmla="*/ 0 w 1621155"/>
              <a:gd name="connsiteY4" fmla="*/ 185420 h 185420"/>
              <a:gd name="connsiteX5" fmla="*/ 92710 w 1621155"/>
              <a:gd name="connsiteY5" fmla="*/ 92710 h 185420"/>
              <a:gd name="connsiteX6" fmla="*/ 0 w 1621155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1155" h="185420">
                <a:moveTo>
                  <a:pt x="0" y="0"/>
                </a:moveTo>
                <a:lnTo>
                  <a:pt x="1528445" y="0"/>
                </a:lnTo>
                <a:lnTo>
                  <a:pt x="1621155" y="92710"/>
                </a:lnTo>
                <a:lnTo>
                  <a:pt x="1528445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6FFF">
                  <a:lumMod val="85000"/>
                  <a:lumOff val="15000"/>
                </a:srgbClr>
              </a:gs>
              <a:gs pos="0">
                <a:srgbClr val="376FFF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32" name="任意多边形: 形状 31"/>
          <p:cNvSpPr/>
          <p:nvPr>
            <p:custDataLst>
              <p:tags r:id="rId17"/>
            </p:custDataLst>
          </p:nvPr>
        </p:nvSpPr>
        <p:spPr>
          <a:xfrm>
            <a:off x="99378" y="3981451"/>
            <a:ext cx="202565" cy="186690"/>
          </a:xfrm>
          <a:custGeom>
            <a:avLst/>
            <a:gdLst>
              <a:gd name="connsiteX0" fmla="*/ 0 w 202565"/>
              <a:gd name="connsiteY0" fmla="*/ 0 h 186690"/>
              <a:gd name="connsiteX1" fmla="*/ 109220 w 202565"/>
              <a:gd name="connsiteY1" fmla="*/ 0 h 186690"/>
              <a:gd name="connsiteX2" fmla="*/ 202565 w 202565"/>
              <a:gd name="connsiteY2" fmla="*/ 93345 h 186690"/>
              <a:gd name="connsiteX3" fmla="*/ 109220 w 202565"/>
              <a:gd name="connsiteY3" fmla="*/ 186690 h 186690"/>
              <a:gd name="connsiteX4" fmla="*/ 0 w 202565"/>
              <a:gd name="connsiteY4" fmla="*/ 186690 h 186690"/>
              <a:gd name="connsiteX5" fmla="*/ 93345 w 202565"/>
              <a:gd name="connsiteY5" fmla="*/ 93345 h 186690"/>
              <a:gd name="connsiteX6" fmla="*/ 0 w 202565"/>
              <a:gd name="connsiteY6" fmla="*/ 0 h 18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65" h="186690">
                <a:moveTo>
                  <a:pt x="0" y="0"/>
                </a:moveTo>
                <a:lnTo>
                  <a:pt x="109220" y="0"/>
                </a:lnTo>
                <a:lnTo>
                  <a:pt x="202565" y="93345"/>
                </a:lnTo>
                <a:lnTo>
                  <a:pt x="109220" y="186690"/>
                </a:lnTo>
                <a:lnTo>
                  <a:pt x="0" y="186690"/>
                </a:lnTo>
                <a:lnTo>
                  <a:pt x="93345" y="933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6FFF">
                  <a:lumMod val="85000"/>
                  <a:lumOff val="15000"/>
                </a:srgbClr>
              </a:gs>
              <a:gs pos="0">
                <a:srgbClr val="376FFF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35" name="任意多边形: 形状 34"/>
          <p:cNvSpPr/>
          <p:nvPr>
            <p:custDataLst>
              <p:tags r:id="rId18"/>
            </p:custDataLst>
          </p:nvPr>
        </p:nvSpPr>
        <p:spPr>
          <a:xfrm>
            <a:off x="5240338" y="3982086"/>
            <a:ext cx="202565" cy="186690"/>
          </a:xfrm>
          <a:custGeom>
            <a:avLst/>
            <a:gdLst>
              <a:gd name="connsiteX0" fmla="*/ 0 w 202565"/>
              <a:gd name="connsiteY0" fmla="*/ 0 h 186690"/>
              <a:gd name="connsiteX1" fmla="*/ 109220 w 202565"/>
              <a:gd name="connsiteY1" fmla="*/ 0 h 186690"/>
              <a:gd name="connsiteX2" fmla="*/ 202565 w 202565"/>
              <a:gd name="connsiteY2" fmla="*/ 93345 h 186690"/>
              <a:gd name="connsiteX3" fmla="*/ 109220 w 202565"/>
              <a:gd name="connsiteY3" fmla="*/ 186690 h 186690"/>
              <a:gd name="connsiteX4" fmla="*/ 0 w 202565"/>
              <a:gd name="connsiteY4" fmla="*/ 186690 h 186690"/>
              <a:gd name="connsiteX5" fmla="*/ 93345 w 202565"/>
              <a:gd name="connsiteY5" fmla="*/ 93345 h 186690"/>
              <a:gd name="connsiteX6" fmla="*/ 0 w 202565"/>
              <a:gd name="connsiteY6" fmla="*/ 0 h 186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565" h="186690">
                <a:moveTo>
                  <a:pt x="0" y="0"/>
                </a:moveTo>
                <a:lnTo>
                  <a:pt x="109220" y="0"/>
                </a:lnTo>
                <a:lnTo>
                  <a:pt x="202565" y="93345"/>
                </a:lnTo>
                <a:lnTo>
                  <a:pt x="109220" y="186690"/>
                </a:lnTo>
                <a:lnTo>
                  <a:pt x="0" y="186690"/>
                </a:lnTo>
                <a:lnTo>
                  <a:pt x="93345" y="93345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376FFF">
                  <a:lumMod val="85000"/>
                  <a:lumOff val="15000"/>
                </a:srgbClr>
              </a:gs>
              <a:gs pos="0">
                <a:srgbClr val="376FFF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19"/>
            </p:custDataLst>
          </p:nvPr>
        </p:nvSpPr>
        <p:spPr>
          <a:xfrm>
            <a:off x="5439093" y="4298951"/>
            <a:ext cx="1626235" cy="53022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17D594"/>
                </a:solidFill>
                <a:latin typeface="+mn-ea"/>
                <a:cs typeface="+mn-ea"/>
              </a:rPr>
              <a:t>度量记录防篡改</a:t>
            </a:r>
          </a:p>
        </p:txBody>
      </p:sp>
      <p:sp>
        <p:nvSpPr>
          <p:cNvPr id="10" name="任意多边形: 形状 25"/>
          <p:cNvSpPr/>
          <p:nvPr>
            <p:custDataLst>
              <p:tags r:id="rId20"/>
            </p:custDataLst>
          </p:nvPr>
        </p:nvSpPr>
        <p:spPr>
          <a:xfrm>
            <a:off x="5443538" y="3987166"/>
            <a:ext cx="1621155" cy="185420"/>
          </a:xfrm>
          <a:custGeom>
            <a:avLst/>
            <a:gdLst>
              <a:gd name="connsiteX0" fmla="*/ 0 w 1621155"/>
              <a:gd name="connsiteY0" fmla="*/ 0 h 185420"/>
              <a:gd name="connsiteX1" fmla="*/ 1528445 w 1621155"/>
              <a:gd name="connsiteY1" fmla="*/ 0 h 185420"/>
              <a:gd name="connsiteX2" fmla="*/ 1621155 w 1621155"/>
              <a:gd name="connsiteY2" fmla="*/ 92710 h 185420"/>
              <a:gd name="connsiteX3" fmla="*/ 1528445 w 1621155"/>
              <a:gd name="connsiteY3" fmla="*/ 185420 h 185420"/>
              <a:gd name="connsiteX4" fmla="*/ 0 w 1621155"/>
              <a:gd name="connsiteY4" fmla="*/ 185420 h 185420"/>
              <a:gd name="connsiteX5" fmla="*/ 92710 w 1621155"/>
              <a:gd name="connsiteY5" fmla="*/ 92710 h 185420"/>
              <a:gd name="connsiteX6" fmla="*/ 0 w 1621155"/>
              <a:gd name="connsiteY6" fmla="*/ 0 h 185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21155" h="185420">
                <a:moveTo>
                  <a:pt x="0" y="0"/>
                </a:moveTo>
                <a:lnTo>
                  <a:pt x="1528445" y="0"/>
                </a:lnTo>
                <a:lnTo>
                  <a:pt x="1621155" y="92710"/>
                </a:lnTo>
                <a:lnTo>
                  <a:pt x="1528445" y="185420"/>
                </a:lnTo>
                <a:lnTo>
                  <a:pt x="0" y="185420"/>
                </a:lnTo>
                <a:lnTo>
                  <a:pt x="92710" y="9271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17D594">
                  <a:lumMod val="85000"/>
                  <a:lumOff val="15000"/>
                </a:srgbClr>
              </a:gs>
              <a:gs pos="0">
                <a:srgbClr val="17D594"/>
              </a:gs>
            </a:gsLst>
            <a:lin ang="6780000" scaled="0"/>
          </a:gradFill>
          <a:ln w="9525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 sz="1400">
              <a:solidFill>
                <a:srgbClr val="FFFFFF"/>
              </a:solidFill>
            </a:endParaRPr>
          </a:p>
        </p:txBody>
      </p:sp>
      <p:cxnSp>
        <p:nvCxnSpPr>
          <p:cNvPr id="11" name="直接连接符 10"/>
          <p:cNvCxnSpPr/>
          <p:nvPr>
            <p:custDataLst>
              <p:tags r:id="rId21"/>
            </p:custDataLst>
          </p:nvPr>
        </p:nvCxnSpPr>
        <p:spPr>
          <a:xfrm flipV="1">
            <a:off x="6250623" y="3094356"/>
            <a:ext cx="1905" cy="976630"/>
          </a:xfrm>
          <a:prstGeom prst="line">
            <a:avLst/>
          </a:prstGeom>
          <a:ln>
            <a:solidFill>
              <a:srgbClr val="17D594"/>
            </a:solidFill>
          </a:ln>
        </p:spPr>
        <p:style>
          <a:lnRef idx="2">
            <a:srgbClr val="376FFF"/>
          </a:lnRef>
          <a:fillRef idx="0">
            <a:srgbClr val="FFFFFF"/>
          </a:fillRef>
          <a:effectRef idx="0">
            <a:srgbClr val="FFFFFF"/>
          </a:effectRef>
          <a:fontRef idx="minor">
            <a:srgbClr val="000000"/>
          </a:fontRef>
        </p:style>
      </p:cxnSp>
      <p:sp>
        <p:nvSpPr>
          <p:cNvPr id="17" name="椭圆 16"/>
          <p:cNvSpPr/>
          <p:nvPr>
            <p:custDataLst>
              <p:tags r:id="rId22"/>
            </p:custDataLst>
          </p:nvPr>
        </p:nvSpPr>
        <p:spPr>
          <a:xfrm>
            <a:off x="6056313" y="2906396"/>
            <a:ext cx="382905" cy="383540"/>
          </a:xfrm>
          <a:prstGeom prst="ellipse">
            <a:avLst/>
          </a:prstGeom>
          <a:solidFill>
            <a:srgbClr val="17D594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1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4</a:t>
            </a:r>
          </a:p>
        </p:txBody>
      </p:sp>
      <p:sp>
        <p:nvSpPr>
          <p:cNvPr id="18" name="矩形 17"/>
          <p:cNvSpPr/>
          <p:nvPr>
            <p:custDataLst>
              <p:tags r:id="rId23"/>
            </p:custDataLst>
          </p:nvPr>
        </p:nvSpPr>
        <p:spPr>
          <a:xfrm>
            <a:off x="1985963" y="4855846"/>
            <a:ext cx="1627505" cy="818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  <a:cs typeface="+mn-ea"/>
              </a:rPr>
              <a:t>运行可信文件并进行可信校验</a:t>
            </a:r>
          </a:p>
        </p:txBody>
      </p:sp>
      <p:sp>
        <p:nvSpPr>
          <p:cNvPr id="19" name="矩形 18"/>
          <p:cNvSpPr/>
          <p:nvPr>
            <p:custDataLst>
              <p:tags r:id="rId24"/>
            </p:custDataLst>
          </p:nvPr>
        </p:nvSpPr>
        <p:spPr>
          <a:xfrm>
            <a:off x="5439093" y="4848861"/>
            <a:ext cx="1627505" cy="8185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>
                    <a:lumMod val="85000"/>
                    <a:lumOff val="15000"/>
                  </a:srgbClr>
                </a:solidFill>
                <a:latin typeface="+mn-ea"/>
                <a:cs typeface="+mn-ea"/>
              </a:rPr>
              <a:t>从不可信状态重新获取度量值后再进行可信校验</a:t>
            </a:r>
          </a:p>
        </p:txBody>
      </p:sp>
      <p:pic>
        <p:nvPicPr>
          <p:cNvPr id="3" name="1-4">
            <a:hlinkClick r:id="" action="ppaction://media"/>
          </p:cNvPr>
          <p:cNvPicPr/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0"/>
          <a:stretch>
            <a:fillRect/>
          </a:stretch>
        </p:blipFill>
        <p:spPr>
          <a:xfrm>
            <a:off x="7679690" y="2787650"/>
            <a:ext cx="4161155" cy="25273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 fullScrn="1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0&quot;:[50024702],&quot;65&quot;:[20205081],&quot;70&quot;:[3314617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09_2*m_h_i*1_3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09_2*m_h_i*1_1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09_2*m_h_i*1_3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3_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09_2*m_h_i*1_1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1_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09_2*m_h_i*1_2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2_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109_2*m_h_f*1_1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109_2*m_h_f*1_3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109_2*m_h_a*1_2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109_2*m_h_a*1_1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109_2*m_h_a*1_3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1109_2*m_h_i*1_1_3"/>
  <p:tag name="KSO_WM_TEMPLATE_CATEGORY" val="diagram"/>
  <p:tag name="KSO_WM_TEMPLATE_INDEX" val="2023110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109_2*m_h_i*1_2_3"/>
  <p:tag name="KSO_WM_TEMPLATE_CATEGORY" val="diagram"/>
  <p:tag name="KSO_WM_TEMPLATE_INDEX" val="2023110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6,&quot;pos&quot;:1,&quot;transparency&quot;:0},{&quot;brightness&quot;:0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31109_2*m_h_i*1_3_3"/>
  <p:tag name="KSO_WM_TEMPLATE_CATEGORY" val="diagram"/>
  <p:tag name="KSO_WM_TEMPLATE_INDEX" val="2023110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31109_2*m_h_i*1_1_4"/>
  <p:tag name="KSO_WM_TEMPLATE_CATEGORY" val="diagram"/>
  <p:tag name="KSO_WM_TEMPLATE_INDEX" val="2023110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31109_2*m_h_i*1_3_4"/>
  <p:tag name="KSO_WM_TEMPLATE_CATEGORY" val="diagram"/>
  <p:tag name="KSO_WM_TEMPLATE_INDEX" val="2023110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109_2*m_h_a*1_2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109_2*m_h_i*1_2_3"/>
  <p:tag name="KSO_WM_TEMPLATE_CATEGORY" val="diagram"/>
  <p:tag name="KSO_WM_TEMPLATE_INDEX" val="2023110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6,&quot;pos&quot;:1,&quot;transparency&quot;:0},{&quot;brightness&quot;:0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09_2*m_h_i*1_2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09_2*m_h_i*1_2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2_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109_2*m_h_f*1_3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109_2*m_h_f*1_3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,&quot;70&quot;:[3314617]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2*m_h_i*1_2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6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2*m_h_i*1_3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2*m_h_i*1_1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2*m_h_i*1_3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3_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2*m_h_i*1_1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1_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09_2*m_h_i*1_2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2_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109_2*m_h_f*1_2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109_2*m_h_f*1_1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109_2*m_h_f*1_3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109_2*m_h_a*1_2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109_2*m_h_a*1_1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109_2*m_h_a*1_3_1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1109_2*m_h_i*1_1_3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109_2*m_h_i*1_2_3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6,&quot;pos&quot;:1,&quot;transparency&quot;:0},{&quot;brightness&quot;:0,&quot;colorType&quot;:1,&quot;foreColorIndex&quot;:6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3"/>
  <p:tag name="KSO_WM_UNIT_ID" val="diagram20231109_2*m_h_i*1_3_3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31109_2*m_h_i*1_1_4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31109_2*m_h_i*1_3_4"/>
  <p:tag name="KSO_WM_TEMPLATE_CATEGORY" val="diagram"/>
  <p:tag name="KSO_WM_TEMPLATE_INDEX" val="2023110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09_2*m_h_i*1_1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09_2*m_h_i*1_1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SUBTYPE" val="d"/>
  <p:tag name="KSO_WM_UNIT_TYPE" val="m_h_i"/>
  <p:tag name="KSO_WM_UNIT_INDEX" val="1_1_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109_2*m_h_f*1_1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109_2*m_h_a*1_1_1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3"/>
  <p:tag name="KSO_WM_UNIT_ID" val="diagram20231109_2*m_h_i*1_1_3"/>
  <p:tag name="KSO_WM_TEMPLATE_CATEGORY" val="diagram"/>
  <p:tag name="KSO_WM_TEMPLATE_INDEX" val="2023110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31109_2*m_h_i*1_1_4"/>
  <p:tag name="KSO_WM_TEMPLATE_CATEGORY" val="diagram"/>
  <p:tag name="KSO_WM_TEMPLATE_INDEX" val="2023110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gradient&quot;:[{&quot;brightness&quot;:0.15000000596046448,&quot;colorType&quot;:1,&quot;foreColorIndex&quot;:5,&quot;pos&quot;:1,&quot;transparency&quot;:0},{&quot;brightness&quot;:0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  <p:tag name="RESOURCE_RECORD_KEY" val="{&quot;10&quot;:[50024702],&quot;65&quot;:[20205081]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09_2*m_h_i*1_2_2"/>
  <p:tag name="KSO_WM_TEMPLATE_CATEGORY" val="diagram"/>
  <p:tag name="KSO_WM_TEMPLATE_INDEX" val="20231109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2"/>
  <p:tag name="KSO_WM_DIAGRAM_VIRTUALLY_FRAME" val="{&quot;height&quot;:266.37507874015745,&quot;left&quot;:74.22500610351562,&quot;top&quot;:196.525,&quot;width&quot;:811.54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6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6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2327</Words>
  <Application>Microsoft Office PowerPoint</Application>
  <PresentationFormat>宽屏</PresentationFormat>
  <Paragraphs>212</Paragraphs>
  <Slides>30</Slides>
  <Notes>28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思源黑体 CN Bold</vt:lpstr>
      <vt:lpstr>思源黑体 CN Normal</vt:lpstr>
      <vt:lpstr>思源黑体 CN Regular</vt:lpstr>
      <vt:lpstr>Arial</vt:lpstr>
      <vt:lpstr>Calibri</vt:lpstr>
      <vt:lpstr>Times New Roman</vt:lpstr>
      <vt:lpstr>Wingdings</vt:lpstr>
      <vt:lpstr>WPS</vt:lpstr>
      <vt:lpstr>1_WPS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熊思民</dc:creator>
  <cp:lastModifiedBy>思民 熊</cp:lastModifiedBy>
  <cp:revision>269</cp:revision>
  <dcterms:created xsi:type="dcterms:W3CDTF">2024-12-12T01:06:00Z</dcterms:created>
  <dcterms:modified xsi:type="dcterms:W3CDTF">2024-12-17T09:22:02Z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3AF53C4097C345A598341D6A2369304A_13</vt:lpwstr>
  </property>
</Properties>
</file>